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96" r:id="rId1"/>
    <p:sldMasterId id="2147483797" r:id="rId2"/>
    <p:sldMasterId id="2147483799" r:id="rId3"/>
  </p:sldMasterIdLst>
  <p:notesMasterIdLst>
    <p:notesMasterId r:id="rId58"/>
  </p:notesMasterIdLst>
  <p:sldIdLst>
    <p:sldId id="256" r:id="rId4"/>
    <p:sldId id="257" r:id="rId5"/>
    <p:sldId id="258" r:id="rId6"/>
    <p:sldId id="407" r:id="rId7"/>
    <p:sldId id="414" r:id="rId8"/>
    <p:sldId id="263" r:id="rId9"/>
    <p:sldId id="262" r:id="rId10"/>
    <p:sldId id="398" r:id="rId11"/>
    <p:sldId id="373" r:id="rId12"/>
    <p:sldId id="399" r:id="rId13"/>
    <p:sldId id="400" r:id="rId14"/>
    <p:sldId id="376" r:id="rId15"/>
    <p:sldId id="377" r:id="rId16"/>
    <p:sldId id="378" r:id="rId17"/>
    <p:sldId id="379" r:id="rId18"/>
    <p:sldId id="380" r:id="rId19"/>
    <p:sldId id="401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389" r:id="rId28"/>
    <p:sldId id="402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403" r:id="rId37"/>
    <p:sldId id="266" r:id="rId38"/>
    <p:sldId id="267" r:id="rId39"/>
    <p:sldId id="327" r:id="rId40"/>
    <p:sldId id="404" r:id="rId41"/>
    <p:sldId id="269" r:id="rId42"/>
    <p:sldId id="328" r:id="rId43"/>
    <p:sldId id="329" r:id="rId44"/>
    <p:sldId id="319" r:id="rId45"/>
    <p:sldId id="330" r:id="rId46"/>
    <p:sldId id="271" r:id="rId47"/>
    <p:sldId id="331" r:id="rId48"/>
    <p:sldId id="332" r:id="rId49"/>
    <p:sldId id="333" r:id="rId50"/>
    <p:sldId id="408" r:id="rId51"/>
    <p:sldId id="409" r:id="rId52"/>
    <p:sldId id="410" r:id="rId53"/>
    <p:sldId id="411" r:id="rId54"/>
    <p:sldId id="412" r:id="rId55"/>
    <p:sldId id="413" r:id="rId56"/>
    <p:sldId id="405" r:id="rId57"/>
  </p:sldIdLst>
  <p:sldSz cx="12192000" cy="6858000"/>
  <p:notesSz cx="6858000" cy="9144000"/>
  <p:embeddedFontLst>
    <p:embeddedFont>
      <p:font typeface="Eras Demi ITC" panose="020B0805030504020804" pitchFamily="34" charset="0"/>
      <p:regular r:id="rId59"/>
    </p:embeddedFont>
    <p:embeddedFont>
      <p:font typeface="Tmon몬소리 Black" panose="020B0600000101010101" charset="-127"/>
      <p:bold r:id="rId60"/>
    </p:embeddedFont>
    <p:embeddedFont>
      <p:font typeface="Segoe UI Semilight" panose="020B0402040204020203" pitchFamily="34" charset="0"/>
      <p:regular r:id="rId61"/>
      <p:italic r:id="rId62"/>
    </p:embeddedFont>
    <p:embeddedFont>
      <p:font typeface="나눔스퀘어라운드 ExtraBold" panose="020B0600000101010101" charset="-127"/>
      <p:bold r:id="rId63"/>
    </p:embeddedFont>
    <p:embeddedFont>
      <p:font typeface="Yoon 윤고딕 520_TT" panose="020B0600000101010101" charset="-127"/>
      <p:regular r:id="rId64"/>
    </p:embeddedFont>
    <p:embeddedFont>
      <p:font typeface="맑은 고딕" panose="020B0503020000020004" pitchFamily="50" charset="-127"/>
      <p:regular r:id="rId65"/>
      <p:bold r:id="rId66"/>
    </p:embeddedFont>
    <p:embeddedFont>
      <p:font typeface="HY헤드라인M" panose="02030600000101010101" pitchFamily="18" charset="-127"/>
      <p:regular r:id="rId67"/>
    </p:embeddedFont>
    <p:embeddedFont>
      <p:font typeface="맑은 고딕" panose="020B0503020000020004" pitchFamily="50" charset="-127"/>
      <p:regular r:id="rId65"/>
      <p:bold r:id="rId66"/>
    </p:embeddedFont>
    <p:embeddedFont>
      <p:font typeface="-윤고딕340" panose="020B0600000101010101" charset="-127"/>
      <p:regular r:id="rId6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E6DB"/>
    <a:srgbClr val="FEDFD8"/>
    <a:srgbClr val="FF9966"/>
    <a:srgbClr val="C5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A37161-7226-4825-8891-6E6D557E6058}" v="766" dt="2020-06-02T13:26:57.786"/>
    <p1510:client id="{328957D5-E5CF-4677-B9D2-27E3A782CC89}" v="2" dt="2020-06-03T04:52:20.4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4" autoAdjust="0"/>
    <p:restoredTop sz="96391"/>
  </p:normalViewPr>
  <p:slideViewPr>
    <p:cSldViewPr snapToGrid="0">
      <p:cViewPr varScale="1">
        <p:scale>
          <a:sx n="64" d="100"/>
          <a:sy n="64" d="100"/>
        </p:scale>
        <p:origin x="128" y="52"/>
      </p:cViewPr>
      <p:guideLst>
        <p:guide orient="horz" pos="2183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9" Type="http://schemas.microsoft.com/office/2015/10/relationships/revisionInfo" Target="revisionInfo.xml"/><Relationship Id="rId5" Type="http://schemas.openxmlformats.org/officeDocument/2006/relationships/slide" Target="slides/slide2.xml"/><Relationship Id="rId61" Type="http://schemas.openxmlformats.org/officeDocument/2006/relationships/font" Target="fonts/font3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6.fntdata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4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C11F1D9C-2353-4EB5-B121-B590706662A5}" type="datetime1">
              <a:rPr lang="en-US" altLang="ko-KR"/>
              <a:pPr lvl="0">
                <a:defRPr lang="ko-KR" altLang="en-US"/>
              </a:pPr>
              <a:t>5/14/2021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 dirty="0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 dirty="0"/>
              <a:t>두 번째 수준</a:t>
            </a:r>
          </a:p>
          <a:p>
            <a:pPr lvl="2">
              <a:defRPr lang="ko-KR" altLang="en-US"/>
            </a:pPr>
            <a:r>
              <a:rPr lang="ko-KR" altLang="en-US" dirty="0"/>
              <a:t>세 번째 수준</a:t>
            </a:r>
          </a:p>
          <a:p>
            <a:pPr lvl="3">
              <a:defRPr lang="ko-KR" altLang="en-US"/>
            </a:pPr>
            <a:r>
              <a:rPr lang="ko-KR" altLang="en-US" dirty="0"/>
              <a:t>네 번째 수준</a:t>
            </a:r>
          </a:p>
          <a:p>
            <a:pPr lvl="4">
              <a:defRPr lang="ko-KR" altLang="en-US"/>
            </a:pPr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BE17C8E7-5600-453A-B729-94D913314729}" type="slidenum">
              <a:rPr lang="en-US" altLang="ko-KR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87e28ce340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544" name="Google Shape;544;g87e28ce340_0_13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7303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804c1121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675" name="Google Shape;675;g8804c1121d_0_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4631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87e28ce340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653" name="Google Shape;653;g87e28ce340_0_24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87e28ce340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653" name="Google Shape;653;g87e28ce340_0_24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679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87e28ce340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653" name="Google Shape;653;g87e28ce340_0_24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0848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87e28ce340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653" name="Google Shape;653;g87e28ce340_0_24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8151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87e28ce340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607" name="Google Shape;607;g87e28ce340_0_19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2237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87e28ce340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607" name="Google Shape;607;g87e28ce340_0_19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0310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87e28ce340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607" name="Google Shape;607;g87e28ce340_0_19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5386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87e28ce340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607" name="Google Shape;607;g87e28ce340_0_19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4721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87e28ce340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607" name="Google Shape;607;g87e28ce340_0_19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1887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87e28ce340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544" name="Google Shape;544;g87e28ce340_0_13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712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87e28ce340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544" name="Google Shape;544;g87e28ce340_0_13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87e28ce340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565" name="Google Shape;565;g87e28ce340_0_15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87e28ce340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565" name="Google Shape;565;g87e28ce340_0_15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7454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87e28ce340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607" name="Google Shape;607;g87e28ce340_0_19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87e28ce340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607" name="Google Shape;607;g87e28ce340_0_19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3565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87e28ce340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607" name="Google Shape;607;g87e28ce340_0_19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1137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804c1121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675" name="Google Shape;675;g8804c1121d_0_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9004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8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3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95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83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9592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029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973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48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832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810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890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959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1143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2260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022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E9CBB81-E16C-4F23-8BF2-B0C25B06C54D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FBB162-8746-42C9-BFFF-D75069B6786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E9CBB81-E16C-4F23-8BF2-B0C25B06C54D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FBB162-8746-42C9-BFFF-D75069B6786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E9CBB81-E16C-4F23-8BF2-B0C25B06C54D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FBB162-8746-42C9-BFFF-D75069B6786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E9CBB81-E16C-4F23-8BF2-B0C25B06C54D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FBB162-8746-42C9-BFFF-D75069B6786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E9CBB81-E16C-4F23-8BF2-B0C25B06C54D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FBB162-8746-42C9-BFFF-D75069B6786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E9CBB81-E16C-4F23-8BF2-B0C25B06C54D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FBB162-8746-42C9-BFFF-D75069B6786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E9CBB81-E16C-4F23-8BF2-B0C25B06C54D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FBB162-8746-42C9-BFFF-D75069B6786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100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E9CBB81-E16C-4F23-8BF2-B0C25B06C54D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FBB162-8746-42C9-BFFF-D75069B6786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E9CBB81-E16C-4F23-8BF2-B0C25B06C54D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FBB162-8746-42C9-BFFF-D75069B6786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964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1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91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4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4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0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0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jpe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1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8000">
              <a:srgbClr val="FF0000">
                <a:alpha val="31000"/>
              </a:srgbClr>
            </a:gs>
            <a:gs pos="0">
              <a:schemeClr val="accent1">
                <a:lumMod val="20000"/>
                <a:lumOff val="8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9600" y="6113929"/>
            <a:ext cx="11116235" cy="412377"/>
          </a:xfrm>
          <a:prstGeom prst="rect">
            <a:avLst/>
          </a:prstGeom>
          <a:solidFill>
            <a:srgbClr val="002060">
              <a:alpha val="23000"/>
            </a:srgbClr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12192000" cy="3340101"/>
          </a:xfrm>
          <a:prstGeom prst="rect">
            <a:avLst/>
          </a:prstGeom>
          <a:gradFill>
            <a:gsLst>
              <a:gs pos="0">
                <a:srgbClr val="C0E6DB"/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16200000" scaled="1"/>
          </a:gra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61253" y="1815625"/>
            <a:ext cx="653516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 lang="ko-KR"/>
            </a:pPr>
            <a:r>
              <a:rPr lang="en-US" altLang="ko-KR" sz="4000" b="1" kern="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LG TWINS </a:t>
            </a:r>
            <a:r>
              <a:rPr lang="ko-KR" altLang="en-US" sz="4000" b="1" kern="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웹 </a:t>
            </a:r>
            <a:r>
              <a:rPr lang="ko-KR" altLang="en-US" sz="4000" b="1" kern="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구현 프로젝트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479088" y="3345399"/>
            <a:ext cx="5377256" cy="6477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b="1" dirty="0" smtClean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  <a:cs typeface="Segoe UI Semilight" panose="020B0402040204020203" pitchFamily="34" charset="0"/>
              </a:rPr>
              <a:t>김성현/</a:t>
            </a:r>
            <a:r>
              <a:rPr lang="ko-KR" altLang="en-US" b="1" dirty="0" err="1" smtClean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  <a:cs typeface="Segoe UI Semilight" panose="020B0402040204020203" pitchFamily="34" charset="0"/>
              </a:rPr>
              <a:t>서원교</a:t>
            </a:r>
            <a:r>
              <a:rPr lang="ko-KR" altLang="en-US" b="1" dirty="0" smtClean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  <a:cs typeface="Segoe UI Semilight" panose="020B0402040204020203" pitchFamily="34" charset="0"/>
              </a:rPr>
              <a:t>/박한철/김혜린</a:t>
            </a:r>
            <a:endParaRPr lang="ko-KR" altLang="en-US" b="1" dirty="0">
              <a:solidFill>
                <a:schemeClr val="bg2">
                  <a:lumMod val="10000"/>
                </a:schemeClr>
              </a:solidFill>
              <a:latin typeface="나눔스퀘어라운드 ExtraBold" panose="020B0600000101010101" charset="-127"/>
              <a:ea typeface="나눔스퀘어라운드 ExtraBold" panose="020B0600000101010101" charset="-127"/>
              <a:cs typeface="Segoe UI Semilight" panose="020B0402040204020203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253" y="4362479"/>
            <a:ext cx="1609310" cy="160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9015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343807"/>
            <a:ext cx="12192000" cy="2170386"/>
          </a:xfrm>
          <a:prstGeom prst="rect">
            <a:avLst/>
          </a:prstGeom>
          <a:solidFill>
            <a:srgbClr val="FF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ㅍ</a:t>
            </a:r>
          </a:p>
        </p:txBody>
      </p:sp>
      <p:sp>
        <p:nvSpPr>
          <p:cNvPr id="6" name="타원 5"/>
          <p:cNvSpPr/>
          <p:nvPr/>
        </p:nvSpPr>
        <p:spPr>
          <a:xfrm>
            <a:off x="4479113" y="1812113"/>
            <a:ext cx="3233774" cy="323377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28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itchFamily="34" charset="0"/>
                <a:ea typeface="Yoon 윤고딕 520_TT" pitchFamily="18" charset="-127"/>
              </a:rPr>
              <a:t>사이트 구현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Demi ITC" pitchFamily="34" charset="0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259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343807"/>
            <a:ext cx="12192000" cy="2170386"/>
          </a:xfrm>
          <a:prstGeom prst="rect">
            <a:avLst/>
          </a:prstGeom>
          <a:solidFill>
            <a:srgbClr val="FF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ㅍ</a:t>
            </a:r>
          </a:p>
        </p:txBody>
      </p:sp>
      <p:sp>
        <p:nvSpPr>
          <p:cNvPr id="6" name="타원 5"/>
          <p:cNvSpPr/>
          <p:nvPr/>
        </p:nvSpPr>
        <p:spPr>
          <a:xfrm>
            <a:off x="4479113" y="1812113"/>
            <a:ext cx="3233774" cy="323377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28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itchFamily="34" charset="0"/>
                <a:ea typeface="Yoon 윤고딕 520_TT" pitchFamily="18" charset="-127"/>
              </a:rPr>
              <a:t>회원 가입 </a:t>
            </a:r>
            <a:endParaRPr lang="en-US" altLang="ko-KR" sz="28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Demi ITC" pitchFamily="34" charset="0"/>
              <a:ea typeface="Yoon 윤고딕 520_TT" pitchFamily="18" charset="-127"/>
            </a:endParaRPr>
          </a:p>
          <a:p>
            <a:pPr algn="ctr"/>
            <a:r>
              <a:rPr lang="ko-KR" altLang="en-US" sz="28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itchFamily="34" charset="0"/>
                <a:ea typeface="Yoon 윤고딕 520_TT" pitchFamily="18" charset="-127"/>
              </a:rPr>
              <a:t>및</a:t>
            </a:r>
            <a:endParaRPr lang="en-US" altLang="ko-KR" sz="28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Demi ITC" pitchFamily="34" charset="0"/>
              <a:ea typeface="Yoon 윤고딕 520_TT" pitchFamily="18" charset="-127"/>
            </a:endParaRPr>
          </a:p>
          <a:p>
            <a:pPr algn="ctr"/>
            <a:r>
              <a:rPr lang="ko-KR" altLang="en-US" sz="28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itchFamily="34" charset="0"/>
                <a:ea typeface="Yoon 윤고딕 520_TT" pitchFamily="18" charset="-127"/>
              </a:rPr>
              <a:t>로그인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Demi ITC" pitchFamily="34" charset="0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516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964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06087"/>
            <a:ext cx="12192000" cy="5951913"/>
          </a:xfrm>
          <a:prstGeom prst="rect">
            <a:avLst/>
          </a:prstGeom>
          <a:solidFill>
            <a:srgbClr val="FF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nppt_15910030566262400">
            <a:extLst>
              <a:ext uri="{FF2B5EF4-FFF2-40B4-BE49-F238E27FC236}">
                <a16:creationId xmlns:a16="http://schemas.microsoft.com/office/drawing/2014/main" id="{EA6B7D4D-31F0-40C7-960B-CDFD99C55BC1}"/>
              </a:ext>
            </a:extLst>
          </p:cNvPr>
          <p:cNvSpPr/>
          <p:nvPr/>
        </p:nvSpPr>
        <p:spPr>
          <a:xfrm>
            <a:off x="473451" y="333139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001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회원가입 페이지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8" name="Picture 2" descr="C:\Users\admin\Desktop\홈페이지 캡처\1.로그인화면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3304" y="1285860"/>
            <a:ext cx="4859820" cy="4143404"/>
          </a:xfrm>
          <a:prstGeom prst="rect">
            <a:avLst/>
          </a:prstGeom>
          <a:noFill/>
        </p:spPr>
      </p:pic>
      <p:pic>
        <p:nvPicPr>
          <p:cNvPr id="20" name="Picture 3" descr="C:\Users\admin\Desktop\jsp,js 모음\1. 로그인 jsp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53124" y="1285859"/>
            <a:ext cx="5039554" cy="3633647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67240" y="5715017"/>
            <a:ext cx="4000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회원가입 버튼</a:t>
            </a:r>
            <a:endParaRPr lang="en-US" altLang="ko-KR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  <a:p>
            <a:r>
              <a:rPr lang="ko-KR" altLang="en-US" dirty="0" err="1">
                <a:latin typeface="나눔스퀘어라운드 ExtraBold" panose="020B0600000101010101" charset="-127"/>
                <a:ea typeface="나눔스퀘어라운드 ExtraBold" panose="020B0600000101010101" charset="-127"/>
              </a:rPr>
              <a:t>클릭후</a:t>
            </a:r>
            <a:r>
              <a:rPr lang="ko-KR" altLang="en-US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 회원가입 페이지로 이동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67438" y="5059932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로그인 </a:t>
            </a:r>
            <a:r>
              <a:rPr lang="en-US" altLang="ko-KR" dirty="0" err="1">
                <a:latin typeface="나눔스퀘어라운드 ExtraBold" panose="020B0600000101010101" charset="-127"/>
                <a:ea typeface="나눔스퀘어라운드 ExtraBold" panose="020B0600000101010101" charset="-127"/>
              </a:rPr>
              <a:t>jsp</a:t>
            </a:r>
            <a:endParaRPr lang="ko-KR" altLang="en-US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</p:txBody>
      </p:sp>
      <p:cxnSp>
        <p:nvCxnSpPr>
          <p:cNvPr id="11" name="Google Shape;560;g87e28ce340_0_134">
            <a:extLst>
              <a:ext uri="{FF2B5EF4-FFF2-40B4-BE49-F238E27FC236}">
                <a16:creationId xmlns:a16="http://schemas.microsoft.com/office/drawing/2014/main" id="{02E55525-BB8D-4DAC-B586-E27047C2932C}"/>
              </a:ext>
            </a:extLst>
          </p:cNvPr>
          <p:cNvCxnSpPr>
            <a:cxnSpLocks/>
          </p:cNvCxnSpPr>
          <p:nvPr/>
        </p:nvCxnSpPr>
        <p:spPr>
          <a:xfrm>
            <a:off x="2122581" y="4283903"/>
            <a:ext cx="2328568" cy="1709428"/>
          </a:xfrm>
          <a:prstGeom prst="bentConnector3">
            <a:avLst>
              <a:gd name="adj1" fmla="val 18172"/>
            </a:avLst>
          </a:prstGeom>
          <a:noFill/>
          <a:ln w="9525" cap="flat" cmpd="sng">
            <a:solidFill>
              <a:srgbClr val="FF9999"/>
            </a:solidFill>
            <a:prstDash val="solid"/>
            <a:miter lim="800000"/>
            <a:headEnd type="none" w="sm" len="sm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79269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964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06087"/>
            <a:ext cx="12192000" cy="5951913"/>
          </a:xfrm>
          <a:prstGeom prst="rect">
            <a:avLst/>
          </a:prstGeom>
          <a:solidFill>
            <a:srgbClr val="FF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nppt_15910030566262400">
            <a:extLst>
              <a:ext uri="{FF2B5EF4-FFF2-40B4-BE49-F238E27FC236}">
                <a16:creationId xmlns:a16="http://schemas.microsoft.com/office/drawing/2014/main" id="{EA6B7D4D-31F0-40C7-960B-CDFD99C55BC1}"/>
              </a:ext>
            </a:extLst>
          </p:cNvPr>
          <p:cNvSpPr/>
          <p:nvPr/>
        </p:nvSpPr>
        <p:spPr>
          <a:xfrm>
            <a:off x="473451" y="333139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001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회원가입 페이지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2" name="Picture 2" descr="C:\Users\admin\Desktop\홈페이지 캡처\2.약관동의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7383" y="1073729"/>
            <a:ext cx="5662253" cy="5268931"/>
          </a:xfrm>
          <a:prstGeom prst="rect">
            <a:avLst/>
          </a:prstGeom>
          <a:noFill/>
        </p:spPr>
      </p:pic>
      <p:pic>
        <p:nvPicPr>
          <p:cNvPr id="13" name="Picture 3" descr="C:\Users\admin\Desktop\jsp,js 모음\2. 약관동의 j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33126" y="1675408"/>
            <a:ext cx="4519796" cy="3339743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79636" y="5283692"/>
            <a:ext cx="4317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Js</a:t>
            </a:r>
            <a:r>
              <a:rPr lang="ko-KR" altLang="en-US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를 이용하여 </a:t>
            </a:r>
            <a:r>
              <a:rPr lang="ko-KR" altLang="en-US" dirty="0" smtClean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동의 </a:t>
            </a:r>
            <a:r>
              <a:rPr lang="ko-KR" altLang="en-US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버튼을 모두 눌러야</a:t>
            </a:r>
            <a:endParaRPr lang="en-US" altLang="ko-KR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  <a:p>
            <a:r>
              <a:rPr lang="ko-KR" altLang="en-US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전체동의 버튼 활성화</a:t>
            </a:r>
            <a:endParaRPr lang="en-US" altLang="ko-KR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43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964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06087"/>
            <a:ext cx="12192000" cy="5951913"/>
          </a:xfrm>
          <a:prstGeom prst="rect">
            <a:avLst/>
          </a:prstGeom>
          <a:solidFill>
            <a:srgbClr val="FF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nppt_15910030566262400">
            <a:extLst>
              <a:ext uri="{FF2B5EF4-FFF2-40B4-BE49-F238E27FC236}">
                <a16:creationId xmlns:a16="http://schemas.microsoft.com/office/drawing/2014/main" id="{EA6B7D4D-31F0-40C7-960B-CDFD99C55BC1}"/>
              </a:ext>
            </a:extLst>
          </p:cNvPr>
          <p:cNvSpPr/>
          <p:nvPr/>
        </p:nvSpPr>
        <p:spPr>
          <a:xfrm>
            <a:off x="473451" y="333139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001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회원가입 페이지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1" name="Picture 2" descr="C:\Users\admin\Desktop\홈페이지 캡처\4.회원가입 폼 작성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3752" y="1410808"/>
            <a:ext cx="3891240" cy="5000660"/>
          </a:xfrm>
          <a:prstGeom prst="rect">
            <a:avLst/>
          </a:prstGeom>
          <a:noFill/>
        </p:spPr>
      </p:pic>
      <p:pic>
        <p:nvPicPr>
          <p:cNvPr id="12" name="Picture 3" descr="C:\Users\admin\Desktop\jsp,js 모음\4. 회원가입 js 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76855" y="1482769"/>
            <a:ext cx="2855180" cy="4226010"/>
          </a:xfrm>
          <a:prstGeom prst="rect">
            <a:avLst/>
          </a:prstGeom>
          <a:noFill/>
        </p:spPr>
      </p:pic>
      <p:pic>
        <p:nvPicPr>
          <p:cNvPr id="13" name="Picture 4" descr="C:\Users\admin\Desktop\jsp,js 모음\5. 회원가입 js 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58778" y="1489653"/>
            <a:ext cx="2764935" cy="4219126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2485411" y="1020417"/>
            <a:ext cx="3643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아이디를 </a:t>
            </a:r>
            <a:r>
              <a:rPr lang="en-US" altLang="ko-KR" sz="1600" b="1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6</a:t>
            </a:r>
            <a:r>
              <a:rPr lang="ko-KR" altLang="en-US" sz="1600" b="1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글자 이상</a:t>
            </a:r>
            <a:r>
              <a:rPr lang="en-US" altLang="ko-KR" sz="1600" b="1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, </a:t>
            </a:r>
            <a:r>
              <a:rPr lang="ko-KR" altLang="en-US" sz="1600" b="1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아이디 중복확인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9045" y="6016811"/>
            <a:ext cx="6824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패스워드 </a:t>
            </a:r>
            <a:r>
              <a:rPr lang="en-US" altLang="ko-KR" sz="1600" b="1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8</a:t>
            </a:r>
            <a:r>
              <a:rPr lang="ko-KR" altLang="en-US" sz="1600" b="1" dirty="0" err="1" smtClean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글자이상</a:t>
            </a:r>
            <a:r>
              <a:rPr lang="en-US" altLang="ko-KR" sz="1600" b="1" dirty="0" smtClean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, </a:t>
            </a:r>
            <a:r>
              <a:rPr lang="ko-KR" altLang="en-US" sz="1600" b="1" dirty="0" smtClean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패스워드 </a:t>
            </a:r>
            <a:r>
              <a:rPr lang="ko-KR" altLang="en-US" sz="1600" b="1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확인으로 패스워드가 같지 않다면 재입력</a:t>
            </a:r>
          </a:p>
        </p:txBody>
      </p:sp>
      <p:cxnSp>
        <p:nvCxnSpPr>
          <p:cNvPr id="18" name="Google Shape;560;g87e28ce340_0_134">
            <a:extLst>
              <a:ext uri="{FF2B5EF4-FFF2-40B4-BE49-F238E27FC236}">
                <a16:creationId xmlns:a16="http://schemas.microsoft.com/office/drawing/2014/main" id="{02E55525-BB8D-4DAC-B586-E27047C2932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95042" y="3685841"/>
            <a:ext cx="2848417" cy="170773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9999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21" name="Google Shape;560;g87e28ce340_0_134">
            <a:extLst>
              <a:ext uri="{FF2B5EF4-FFF2-40B4-BE49-F238E27FC236}">
                <a16:creationId xmlns:a16="http://schemas.microsoft.com/office/drawing/2014/main" id="{02E55525-BB8D-4DAC-B586-E27047C2932C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1452021" y="1189694"/>
            <a:ext cx="1033390" cy="87932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9999"/>
            </a:solidFill>
            <a:prstDash val="solid"/>
            <a:miter lim="800000"/>
            <a:headEnd type="none" w="sm" len="sm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63553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964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06087"/>
            <a:ext cx="12192000" cy="59519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nppt_15910030566262400">
            <a:extLst>
              <a:ext uri="{FF2B5EF4-FFF2-40B4-BE49-F238E27FC236}">
                <a16:creationId xmlns:a16="http://schemas.microsoft.com/office/drawing/2014/main" id="{EA6B7D4D-31F0-40C7-960B-CDFD99C55BC1}"/>
              </a:ext>
            </a:extLst>
          </p:cNvPr>
          <p:cNvSpPr/>
          <p:nvPr/>
        </p:nvSpPr>
        <p:spPr>
          <a:xfrm>
            <a:off x="473451" y="333139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001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회원가입 </a:t>
            </a:r>
            <a:r>
              <a:rPr lang="ko-KR" altLang="en-US" sz="2400" dirty="0" smtClean="0">
                <a:solidFill>
                  <a:schemeClr val="bg2">
                    <a:lumMod val="1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페이지 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0" name="Picture 3" descr="C:\Users\admin\Desktop\jsp,js 모음\6. 마이페이지 js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5975" y="1156989"/>
            <a:ext cx="6407434" cy="4017739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6492266" y="5310554"/>
            <a:ext cx="35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수정 및 탈퇴 가능</a:t>
            </a:r>
          </a:p>
        </p:txBody>
      </p:sp>
      <p:pic>
        <p:nvPicPr>
          <p:cNvPr id="1026" name="Picture 2" descr="E:\홈페이지 캡처\6.회원정보 페이지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7228" y="1046479"/>
            <a:ext cx="3528990" cy="5293361"/>
          </a:xfrm>
          <a:prstGeom prst="rect">
            <a:avLst/>
          </a:prstGeom>
          <a:noFill/>
        </p:spPr>
      </p:pic>
      <p:cxnSp>
        <p:nvCxnSpPr>
          <p:cNvPr id="13" name="Google Shape;555;g87e28ce340_0_134">
            <a:extLst>
              <a:ext uri="{FF2B5EF4-FFF2-40B4-BE49-F238E27FC236}">
                <a16:creationId xmlns:a16="http://schemas.microsoft.com/office/drawing/2014/main" id="{062DF0C7-C570-4194-A4A2-1EF0136C7A4A}"/>
              </a:ext>
            </a:extLst>
          </p:cNvPr>
          <p:cNvCxnSpPr>
            <a:cxnSpLocks/>
          </p:cNvCxnSpPr>
          <p:nvPr/>
        </p:nvCxnSpPr>
        <p:spPr>
          <a:xfrm flipV="1">
            <a:off x="1609554" y="5476240"/>
            <a:ext cx="4740446" cy="64729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9999"/>
            </a:solidFill>
            <a:prstDash val="solid"/>
            <a:miter lim="800000"/>
            <a:headEnd type="none" w="sm" len="sm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18361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964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06087"/>
            <a:ext cx="12192000" cy="5951913"/>
          </a:xfrm>
          <a:prstGeom prst="rect">
            <a:avLst/>
          </a:prstGeom>
          <a:solidFill>
            <a:srgbClr val="FF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nppt_15910030566262400">
            <a:extLst>
              <a:ext uri="{FF2B5EF4-FFF2-40B4-BE49-F238E27FC236}">
                <a16:creationId xmlns:a16="http://schemas.microsoft.com/office/drawing/2014/main" id="{EA6B7D4D-31F0-40C7-960B-CDFD99C55BC1}"/>
              </a:ext>
            </a:extLst>
          </p:cNvPr>
          <p:cNvSpPr/>
          <p:nvPr/>
        </p:nvSpPr>
        <p:spPr>
          <a:xfrm>
            <a:off x="473451" y="333139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회원가입 </a:t>
            </a:r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Update</a:t>
            </a:r>
            <a:r>
              <a:rPr lang="ko-KR" altLang="en-US" sz="2400" dirty="0" smtClean="0">
                <a:solidFill>
                  <a:schemeClr val="bg2">
                    <a:lumMod val="1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0" name="Picture 2" descr="C:\Users\admin\Desktop\홈페이지 캡처\7.회원정보 수정 페이지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2498" y="1186248"/>
            <a:ext cx="2286016" cy="2095500"/>
          </a:xfrm>
          <a:prstGeom prst="rect">
            <a:avLst/>
          </a:prstGeom>
          <a:noFill/>
        </p:spPr>
      </p:pic>
      <p:pic>
        <p:nvPicPr>
          <p:cNvPr id="11" name="Picture 3" descr="C:\Users\admin\Desktop\홈페이지 캡처\8.회원정보 재로그인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5094" y="3854696"/>
            <a:ext cx="2818176" cy="2143125"/>
          </a:xfrm>
          <a:prstGeom prst="rect">
            <a:avLst/>
          </a:prstGeom>
          <a:noFill/>
        </p:spPr>
      </p:pic>
      <p:sp>
        <p:nvSpPr>
          <p:cNvPr id="13" name="아래쪽 화살표 12"/>
          <p:cNvSpPr/>
          <p:nvPr/>
        </p:nvSpPr>
        <p:spPr>
          <a:xfrm rot="18656002">
            <a:off x="1489597" y="3102257"/>
            <a:ext cx="428628" cy="35719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 rot="14134567">
            <a:off x="4435648" y="4099653"/>
            <a:ext cx="428628" cy="35719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5" descr="C:\Users\admin\Desktop\jsp,js 모음\7. 회원정보 수정 jsp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36635" y="1068393"/>
            <a:ext cx="3001235" cy="5416949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575347" y="3543489"/>
            <a:ext cx="1714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수정할 정보 입력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98863" y="4985931"/>
            <a:ext cx="1959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입력 후 </a:t>
            </a:r>
            <a:r>
              <a:rPr lang="ko-KR" altLang="en-US" sz="1600" b="1" dirty="0" err="1"/>
              <a:t>재로그인</a:t>
            </a:r>
            <a:endParaRPr lang="ko-KR" altLang="en-US" sz="1600" b="1" dirty="0"/>
          </a:p>
        </p:txBody>
      </p:sp>
      <p:pic>
        <p:nvPicPr>
          <p:cNvPr id="2050" name="Picture 2" descr="E:\홈페이지 캡처\9.회원정보 수정완료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70911" y="904240"/>
            <a:ext cx="2926872" cy="34950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515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343807"/>
            <a:ext cx="12192000" cy="2170386"/>
          </a:xfrm>
          <a:prstGeom prst="rect">
            <a:avLst/>
          </a:prstGeom>
          <a:solidFill>
            <a:srgbClr val="FF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ㅍ</a:t>
            </a:r>
          </a:p>
        </p:txBody>
      </p:sp>
      <p:sp>
        <p:nvSpPr>
          <p:cNvPr id="6" name="타원 5"/>
          <p:cNvSpPr/>
          <p:nvPr/>
        </p:nvSpPr>
        <p:spPr>
          <a:xfrm>
            <a:off x="4479113" y="1812113"/>
            <a:ext cx="3233774" cy="323377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28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itchFamily="34" charset="0"/>
                <a:ea typeface="Yoon 윤고딕 520_TT" pitchFamily="18" charset="-127"/>
              </a:rPr>
              <a:t>공지사항 </a:t>
            </a:r>
            <a:endParaRPr lang="en-US" altLang="ko-KR" sz="28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Demi ITC" pitchFamily="34" charset="0"/>
              <a:ea typeface="Yoon 윤고딕 520_TT" pitchFamily="18" charset="-127"/>
            </a:endParaRPr>
          </a:p>
          <a:p>
            <a:pPr algn="ctr"/>
            <a:r>
              <a:rPr lang="ko-KR" altLang="en-US" sz="28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itchFamily="34" charset="0"/>
                <a:ea typeface="Yoon 윤고딕 520_TT" pitchFamily="18" charset="-127"/>
              </a:rPr>
              <a:t>및 </a:t>
            </a:r>
            <a:endParaRPr lang="en-US" altLang="ko-KR" sz="28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Demi ITC" pitchFamily="34" charset="0"/>
              <a:ea typeface="Yoon 윤고딕 520_TT" pitchFamily="18" charset="-127"/>
            </a:endParaRPr>
          </a:p>
          <a:p>
            <a:pPr algn="ctr"/>
            <a:r>
              <a:rPr lang="ko-KR" altLang="en-US" sz="28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itchFamily="34" charset="0"/>
                <a:ea typeface="Yoon 윤고딕 520_TT" pitchFamily="18" charset="-127"/>
              </a:rPr>
              <a:t>뉴스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Demi ITC" pitchFamily="34" charset="0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448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964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06087"/>
            <a:ext cx="12192000" cy="59519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nppt_15910030566262400">
            <a:extLst>
              <a:ext uri="{FF2B5EF4-FFF2-40B4-BE49-F238E27FC236}">
                <a16:creationId xmlns:a16="http://schemas.microsoft.com/office/drawing/2014/main" id="{EA6B7D4D-31F0-40C7-960B-CDFD99C55BC1}"/>
              </a:ext>
            </a:extLst>
          </p:cNvPr>
          <p:cNvSpPr/>
          <p:nvPr/>
        </p:nvSpPr>
        <p:spPr>
          <a:xfrm>
            <a:off x="473451" y="293382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001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Tmon몬소리 Black" panose="02000A03000000000000" pitchFamily="2" charset="-127"/>
                <a:ea typeface="Tmon몬소리 Black"/>
              </a:rPr>
              <a:t>공지사항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8" name="Picture 2" descr="C:\Users\admin\Desktop\홈페이지 캡처\10.공지사항 리스트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070" y="1187962"/>
            <a:ext cx="3190038" cy="4984237"/>
          </a:xfrm>
          <a:prstGeom prst="rect">
            <a:avLst/>
          </a:prstGeom>
          <a:noFill/>
        </p:spPr>
      </p:pic>
      <p:pic>
        <p:nvPicPr>
          <p:cNvPr id="20" name="Picture 3" descr="C:\Users\admin\Desktop\홈페이지 캡처\11.공지사항 내용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63451" y="1576981"/>
            <a:ext cx="2307381" cy="3419300"/>
          </a:xfrm>
          <a:prstGeom prst="rect">
            <a:avLst/>
          </a:prstGeom>
          <a:noFill/>
        </p:spPr>
      </p:pic>
      <p:pic>
        <p:nvPicPr>
          <p:cNvPr id="21" name="Picture 4" descr="C:\Users\admin\Desktop\jsp,js 모음\8. 공지사항 리스트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70832" y="1043370"/>
            <a:ext cx="4339898" cy="2555848"/>
          </a:xfrm>
          <a:prstGeom prst="rect">
            <a:avLst/>
          </a:prstGeom>
          <a:noFill/>
        </p:spPr>
      </p:pic>
      <p:pic>
        <p:nvPicPr>
          <p:cNvPr id="22" name="Picture 5" descr="C:\Users\admin\Desktop\jsp,js 모음\10. 공지사항 내용 jsp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1279" y="3780695"/>
            <a:ext cx="4170485" cy="2643206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2213825" y="1154926"/>
            <a:ext cx="3538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Title </a:t>
            </a:r>
            <a:r>
              <a:rPr lang="ko-KR" altLang="en-US" sz="1400" b="1" dirty="0" smtClean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을 </a:t>
            </a:r>
            <a:r>
              <a:rPr lang="ko-KR" altLang="en-US" sz="1400" b="1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클릭하면 공지사항 내용으로 이동</a:t>
            </a:r>
            <a:endParaRPr lang="en-US" altLang="ko-KR" sz="1400" b="1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691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964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06087"/>
            <a:ext cx="12192000" cy="59519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nppt_15910030566262400">
            <a:extLst>
              <a:ext uri="{FF2B5EF4-FFF2-40B4-BE49-F238E27FC236}">
                <a16:creationId xmlns:a16="http://schemas.microsoft.com/office/drawing/2014/main" id="{EA6B7D4D-31F0-40C7-960B-CDFD99C55BC1}"/>
              </a:ext>
            </a:extLst>
          </p:cNvPr>
          <p:cNvSpPr/>
          <p:nvPr/>
        </p:nvSpPr>
        <p:spPr>
          <a:xfrm>
            <a:off x="452388" y="323199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</p:txBody>
      </p:sp>
      <p:pic>
        <p:nvPicPr>
          <p:cNvPr id="12" name="Picture 2" descr="C:\Users\admin\Desktop\홈페이지 캡처\12.뉴스 리스트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8736" y="1220940"/>
            <a:ext cx="3264847" cy="5000660"/>
          </a:xfrm>
          <a:prstGeom prst="rect">
            <a:avLst/>
          </a:prstGeom>
          <a:noFill/>
        </p:spPr>
      </p:pic>
      <p:pic>
        <p:nvPicPr>
          <p:cNvPr id="13" name="Picture 3" descr="C:\Users\admin\Desktop\홈페이지 캡처\13.뉴스 내용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68868" y="2172199"/>
            <a:ext cx="3618132" cy="3286148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4511942" y="1658396"/>
            <a:ext cx="3697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Title</a:t>
            </a:r>
            <a:r>
              <a:rPr lang="ko-KR" altLang="en-US" sz="1600" b="1" dirty="0" smtClean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을 </a:t>
            </a:r>
            <a:r>
              <a:rPr lang="ko-KR" altLang="en-US" sz="1600" b="1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클릭하면 </a:t>
            </a:r>
            <a:r>
              <a:rPr lang="en-US" altLang="ko-KR" sz="1600" b="1" dirty="0" smtClean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news</a:t>
            </a:r>
            <a:r>
              <a:rPr lang="ko-KR" altLang="en-US" sz="1600" b="1" dirty="0" smtClean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 </a:t>
            </a:r>
            <a:r>
              <a:rPr lang="ko-KR" altLang="en-US" sz="1600" b="1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내용으로 이동</a:t>
            </a:r>
            <a:endParaRPr lang="en-US" altLang="ko-KR" sz="1600" b="1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7383" y="223686"/>
            <a:ext cx="5378617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2">
                    <a:lumMod val="10000"/>
                  </a:schemeClr>
                </a:solidFill>
                <a:latin typeface="Tmon몬소리 Black" panose="02000A03000000000000" pitchFamily="2" charset="-127"/>
                <a:ea typeface="Tmon몬소리 Black"/>
              </a:rPr>
              <a:t>공지사항 </a:t>
            </a: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Tmon몬소리 Black" panose="02000A03000000000000" pitchFamily="2" charset="-127"/>
                <a:ea typeface="Tmon몬소리 Black"/>
              </a:rPr>
              <a:t>-</a:t>
            </a:r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  <a:latin typeface="Tmon몬소리 Black" panose="02000A03000000000000" pitchFamily="2" charset="-127"/>
                <a:ea typeface="Tmon몬소리 Black"/>
              </a:rPr>
              <a:t> NEWS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10" name="Google Shape;560;g87e28ce340_0_134">
            <a:extLst>
              <a:ext uri="{FF2B5EF4-FFF2-40B4-BE49-F238E27FC236}">
                <a16:creationId xmlns:a16="http://schemas.microsoft.com/office/drawing/2014/main" id="{02E55525-BB8D-4DAC-B586-E27047C2932C}"/>
              </a:ext>
            </a:extLst>
          </p:cNvPr>
          <p:cNvCxnSpPr>
            <a:cxnSpLocks/>
          </p:cNvCxnSpPr>
          <p:nvPr/>
        </p:nvCxnSpPr>
        <p:spPr>
          <a:xfrm>
            <a:off x="2813461" y="2190942"/>
            <a:ext cx="3688939" cy="159873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9999"/>
            </a:solidFill>
            <a:prstDash val="solid"/>
            <a:miter lim="800000"/>
            <a:headEnd type="none" w="sm" len="sm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512647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000">
              <a:srgbClr val="FF0000">
                <a:alpha val="30000"/>
              </a:srgbClr>
            </a:gs>
            <a:gs pos="78000">
              <a:schemeClr val="accent1">
                <a:lumMod val="20000"/>
                <a:lumOff val="8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314824" y="4117627"/>
            <a:ext cx="2498856" cy="414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35B018-363C-4ACB-A8F8-B9953E69C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249" y="1337896"/>
            <a:ext cx="3471534" cy="4709787"/>
          </a:xfrm>
          <a:prstGeom prst="rect">
            <a:avLst/>
          </a:prstGeom>
        </p:spPr>
      </p:pic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C271C42C-FBDA-4B06-A391-250C47526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93" y="1340694"/>
            <a:ext cx="3471534" cy="47097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7035" y="274497"/>
            <a:ext cx="3083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itchFamily="34" charset="0"/>
                <a:ea typeface="Yoon 윤고딕 520_TT" pitchFamily="18" charset="-127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390986923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964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06087"/>
            <a:ext cx="12192000" cy="59519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nppt_15910030566262400">
            <a:extLst>
              <a:ext uri="{FF2B5EF4-FFF2-40B4-BE49-F238E27FC236}">
                <a16:creationId xmlns:a16="http://schemas.microsoft.com/office/drawing/2014/main" id="{EA6B7D4D-31F0-40C7-960B-CDFD99C55BC1}"/>
              </a:ext>
            </a:extLst>
          </p:cNvPr>
          <p:cNvSpPr/>
          <p:nvPr/>
        </p:nvSpPr>
        <p:spPr>
          <a:xfrm>
            <a:off x="473451" y="293382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en-US" dirty="0" err="1" smtClean="0"/>
              <a:t>ㅋ</a:t>
            </a:r>
            <a:endParaRPr dirty="0"/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2">
                    <a:lumMod val="10000"/>
                  </a:schemeClr>
                </a:solidFill>
                <a:latin typeface="Tmon몬소리 Black" panose="02000A03000000000000" pitchFamily="2" charset="-127"/>
                <a:ea typeface="Tmon몬소리 Black"/>
              </a:rPr>
              <a:t>공지사항 </a:t>
            </a:r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  <a:latin typeface="Tmon몬소리 Black" panose="02000A03000000000000" pitchFamily="2" charset="-127"/>
                <a:ea typeface="Tmon몬소리 Black"/>
              </a:rPr>
              <a:t>- PAGING </a:t>
            </a:r>
            <a:r>
              <a:rPr lang="ko-KR" altLang="en-US" sz="2400" dirty="0" smtClean="0">
                <a:solidFill>
                  <a:schemeClr val="bg2">
                    <a:lumMod val="10000"/>
                  </a:schemeClr>
                </a:solidFill>
                <a:latin typeface="Tmon몬소리 Black" panose="02000A03000000000000" pitchFamily="2" charset="-127"/>
                <a:ea typeface="Tmon몬소리 Black"/>
              </a:rPr>
              <a:t>처리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2" name="Picture 2" descr="C:\Users\admin\Desktop\홈페이지 캡처\14.페이징 처리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1400" y="1046513"/>
            <a:ext cx="3643338" cy="5334000"/>
          </a:xfrm>
          <a:prstGeom prst="rect">
            <a:avLst/>
          </a:prstGeom>
          <a:noFill/>
        </p:spPr>
      </p:pic>
      <p:pic>
        <p:nvPicPr>
          <p:cNvPr id="13" name="Picture 3" descr="C:\Users\admin\Desktop\jsp,js 모음\11. 페이징 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2687" y="1257659"/>
            <a:ext cx="5494191" cy="4174012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4464738" y="5572097"/>
            <a:ext cx="612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Paging</a:t>
            </a:r>
            <a:r>
              <a:rPr lang="ko-KR" altLang="en-US" b="1" dirty="0" smtClean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 </a:t>
            </a:r>
            <a:r>
              <a:rPr lang="ko-KR" altLang="en-US" b="1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처리로 </a:t>
            </a:r>
            <a:r>
              <a:rPr lang="en-US" altLang="ko-KR" b="1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5</a:t>
            </a:r>
            <a:r>
              <a:rPr lang="ko-KR" altLang="en-US" b="1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개 </a:t>
            </a:r>
            <a:r>
              <a:rPr lang="ko-KR" altLang="en-US" b="1" dirty="0" smtClean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페이지로 </a:t>
            </a:r>
            <a:r>
              <a:rPr lang="ko-KR" altLang="en-US" b="1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나누고 이전 이후 페이지 이동가능</a:t>
            </a:r>
          </a:p>
        </p:txBody>
      </p:sp>
    </p:spTree>
    <p:extLst>
      <p:ext uri="{BB962C8B-B14F-4D97-AF65-F5344CB8AC3E}">
        <p14:creationId xmlns:p14="http://schemas.microsoft.com/office/powerpoint/2010/main" val="3279706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964277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06087"/>
            <a:ext cx="12192000" cy="59519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nppt_15910030566262400">
            <a:extLst>
              <a:ext uri="{FF2B5EF4-FFF2-40B4-BE49-F238E27FC236}">
                <a16:creationId xmlns:a16="http://schemas.microsoft.com/office/drawing/2014/main" id="{EA6B7D4D-31F0-40C7-960B-CDFD99C55BC1}"/>
              </a:ext>
            </a:extLst>
          </p:cNvPr>
          <p:cNvSpPr/>
          <p:nvPr/>
        </p:nvSpPr>
        <p:spPr>
          <a:xfrm>
            <a:off x="473451" y="293382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 dirty="0"/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001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Tmon몬소리 Black" panose="02000A03000000000000" pitchFamily="2" charset="-127"/>
                <a:ea typeface="Tmon몬소리 Black"/>
              </a:rPr>
              <a:t>공지사항 </a:t>
            </a: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Tmon몬소리 Black" panose="02000A03000000000000" pitchFamily="2" charset="-127"/>
                <a:ea typeface="Tmon몬소리 Black"/>
              </a:rPr>
              <a:t>- PAGING 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Tmon몬소리 Black" panose="02000A03000000000000" pitchFamily="2" charset="-127"/>
                <a:ea typeface="Tmon몬소리 Black"/>
              </a:rPr>
              <a:t>처리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9" name="Picture 2" descr="C:\Users\admin\Desktop\홈페이지 캡처\15.공지사항 검색전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3974" y="1000109"/>
            <a:ext cx="3468952" cy="5133975"/>
          </a:xfrm>
          <a:prstGeom prst="rect">
            <a:avLst/>
          </a:prstGeom>
          <a:noFill/>
        </p:spPr>
      </p:pic>
      <p:pic>
        <p:nvPicPr>
          <p:cNvPr id="10" name="Picture 3" descr="C:\Users\admin\Desktop\홈페이지 캡처\16.공지사항 검색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8500" y="928671"/>
            <a:ext cx="3105761" cy="5214974"/>
          </a:xfrm>
          <a:prstGeom prst="rect">
            <a:avLst/>
          </a:prstGeom>
          <a:noFill/>
        </p:spPr>
      </p:pic>
      <p:pic>
        <p:nvPicPr>
          <p:cNvPr id="11" name="Picture 4" descr="C:\Users\admin\Desktop\jsp,js 모음\12. 페이징 검색 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52926" y="1305633"/>
            <a:ext cx="3175574" cy="3837756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811608" y="5601540"/>
            <a:ext cx="221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Title </a:t>
            </a:r>
            <a:r>
              <a:rPr lang="ko-KR" altLang="en-US" b="1" dirty="0" smtClean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검색 </a:t>
            </a:r>
            <a:r>
              <a:rPr lang="ko-KR" altLang="en-US" b="1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기능</a:t>
            </a:r>
          </a:p>
        </p:txBody>
      </p:sp>
      <p:cxnSp>
        <p:nvCxnSpPr>
          <p:cNvPr id="12" name="Google Shape;560;g87e28ce340_0_134">
            <a:extLst>
              <a:ext uri="{FF2B5EF4-FFF2-40B4-BE49-F238E27FC236}">
                <a16:creationId xmlns:a16="http://schemas.microsoft.com/office/drawing/2014/main" id="{02E55525-BB8D-4DAC-B586-E27047C2932C}"/>
              </a:ext>
            </a:extLst>
          </p:cNvPr>
          <p:cNvCxnSpPr>
            <a:cxnSpLocks/>
          </p:cNvCxnSpPr>
          <p:nvPr/>
        </p:nvCxnSpPr>
        <p:spPr>
          <a:xfrm flipV="1">
            <a:off x="1817781" y="5384800"/>
            <a:ext cx="5527899" cy="21990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9999"/>
            </a:solidFill>
            <a:prstDash val="solid"/>
            <a:miter lim="800000"/>
            <a:headEnd type="none" w="sm" len="sm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089078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964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06087"/>
            <a:ext cx="12192000" cy="59519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nppt_15910030566262400">
            <a:extLst>
              <a:ext uri="{FF2B5EF4-FFF2-40B4-BE49-F238E27FC236}">
                <a16:creationId xmlns:a16="http://schemas.microsoft.com/office/drawing/2014/main" id="{EA6B7D4D-31F0-40C7-960B-CDFD99C55BC1}"/>
              </a:ext>
            </a:extLst>
          </p:cNvPr>
          <p:cNvSpPr/>
          <p:nvPr/>
        </p:nvSpPr>
        <p:spPr>
          <a:xfrm>
            <a:off x="473451" y="293382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 dirty="0"/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001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2">
                    <a:lumMod val="10000"/>
                  </a:schemeClr>
                </a:solidFill>
                <a:latin typeface="Tmon몬소리 Black" panose="02000A03000000000000" pitchFamily="2" charset="-127"/>
                <a:ea typeface="Tmon몬소리 Black"/>
              </a:rPr>
              <a:t>공지사항 </a:t>
            </a:r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  <a:latin typeface="Tmon몬소리 Black" panose="02000A03000000000000" pitchFamily="2" charset="-127"/>
                <a:ea typeface="Tmon몬소리 Black"/>
              </a:rPr>
              <a:t>- </a:t>
            </a:r>
            <a:r>
              <a:rPr lang="ko-KR" altLang="en-US" sz="2400" dirty="0" smtClean="0">
                <a:solidFill>
                  <a:schemeClr val="bg2">
                    <a:lumMod val="10000"/>
                  </a:schemeClr>
                </a:solidFill>
                <a:latin typeface="Tmon몬소리 Black" panose="02000A03000000000000" pitchFamily="2" charset="-127"/>
                <a:ea typeface="Tmon몬소리 Black"/>
              </a:rPr>
              <a:t>관리자 로그인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2" name="Picture 2" descr="C:\Users\admin\Desktop\홈페이지 캡처\17.관리자 로그인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0790" y="1011244"/>
            <a:ext cx="4357718" cy="1361321"/>
          </a:xfrm>
          <a:prstGeom prst="rect">
            <a:avLst/>
          </a:prstGeom>
          <a:noFill/>
        </p:spPr>
      </p:pic>
      <p:pic>
        <p:nvPicPr>
          <p:cNvPr id="13" name="Picture 3" descr="C:\Users\admin\Desktop\홈페이지 캡처\18.공지사항 작성 페이지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0790" y="2594830"/>
            <a:ext cx="8923084" cy="350362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6232664" y="1407704"/>
            <a:ext cx="5181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관리자 로그인 </a:t>
            </a:r>
            <a:r>
              <a:rPr lang="ko-KR" altLang="en-US" sz="1600" b="1" dirty="0" smtClean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시 공지사항 </a:t>
            </a:r>
            <a:r>
              <a:rPr lang="ko-KR" altLang="en-US" sz="1600" b="1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작성 </a:t>
            </a:r>
            <a:r>
              <a:rPr lang="ko-KR" altLang="en-US" sz="1600" b="1" dirty="0" smtClean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버튼</a:t>
            </a:r>
            <a:r>
              <a:rPr lang="en-US" altLang="ko-KR" sz="1600" b="1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 </a:t>
            </a:r>
            <a:r>
              <a:rPr lang="ko-KR" altLang="en-US" sz="1600" b="1" dirty="0" smtClean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활성화</a:t>
            </a:r>
            <a:endParaRPr lang="ko-KR" altLang="en-US" sz="1600" b="1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</p:txBody>
      </p:sp>
      <p:cxnSp>
        <p:nvCxnSpPr>
          <p:cNvPr id="10" name="Google Shape;560;g87e28ce340_0_134">
            <a:extLst>
              <a:ext uri="{FF2B5EF4-FFF2-40B4-BE49-F238E27FC236}">
                <a16:creationId xmlns:a16="http://schemas.microsoft.com/office/drawing/2014/main" id="{02E55525-BB8D-4DAC-B586-E27047C2932C}"/>
              </a:ext>
            </a:extLst>
          </p:cNvPr>
          <p:cNvCxnSpPr>
            <a:cxnSpLocks/>
          </p:cNvCxnSpPr>
          <p:nvPr/>
        </p:nvCxnSpPr>
        <p:spPr>
          <a:xfrm flipV="1">
            <a:off x="1939701" y="1605280"/>
            <a:ext cx="4217259" cy="351174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9999"/>
            </a:solidFill>
            <a:prstDash val="solid"/>
            <a:miter lim="800000"/>
            <a:headEnd type="none" w="sm" len="sm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348691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964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06087"/>
            <a:ext cx="12192000" cy="59519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nppt_15910030566262400">
            <a:extLst>
              <a:ext uri="{FF2B5EF4-FFF2-40B4-BE49-F238E27FC236}">
                <a16:creationId xmlns:a16="http://schemas.microsoft.com/office/drawing/2014/main" id="{EA6B7D4D-31F0-40C7-960B-CDFD99C55BC1}"/>
              </a:ext>
            </a:extLst>
          </p:cNvPr>
          <p:cNvSpPr/>
          <p:nvPr/>
        </p:nvSpPr>
        <p:spPr>
          <a:xfrm>
            <a:off x="473451" y="293382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 dirty="0"/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001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Tmon몬소리 Black" panose="02000A03000000000000" pitchFamily="2" charset="-127"/>
                <a:ea typeface="Tmon몬소리 Black"/>
              </a:rPr>
              <a:t>공지사항 </a:t>
            </a:r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  <a:latin typeface="Tmon몬소리 Black" panose="02000A03000000000000" pitchFamily="2" charset="-127"/>
                <a:ea typeface="Tmon몬소리 Black"/>
              </a:rPr>
              <a:t>- INSERT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3" name="Picture 3" descr="C:\Users\admin\Desktop\jsp,js 모음\13. 공지사항 작성 js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31900" y="1077750"/>
            <a:ext cx="4213509" cy="2857520"/>
          </a:xfrm>
          <a:prstGeom prst="rect">
            <a:avLst/>
          </a:prstGeom>
          <a:noFill/>
        </p:spPr>
      </p:pic>
      <p:pic>
        <p:nvPicPr>
          <p:cNvPr id="14" name="Picture 4" descr="C:\Users\admin\Desktop\jsp,js 모음\14. 공지사항 작성 jsp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6131" y="4048745"/>
            <a:ext cx="4493555" cy="2381872"/>
          </a:xfrm>
          <a:prstGeom prst="rect">
            <a:avLst/>
          </a:prstGeom>
          <a:noFill/>
        </p:spPr>
      </p:pic>
      <p:pic>
        <p:nvPicPr>
          <p:cNvPr id="18" name="Picture 5" descr="C:\Users\admin\Desktop\jsp,js 모음\17. 공지사항 작성 (summer note) js 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3336" y="1576981"/>
            <a:ext cx="2500430" cy="5012717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805070" y="1018686"/>
            <a:ext cx="4244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Summer note</a:t>
            </a:r>
            <a:r>
              <a:rPr lang="ko-KR" altLang="en-US" sz="1600" b="1" dirty="0" smtClean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를 </a:t>
            </a:r>
            <a:r>
              <a:rPr lang="ko-KR" altLang="en-US" sz="1600" b="1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이용하여 </a:t>
            </a:r>
            <a:r>
              <a:rPr lang="ko-KR" altLang="en-US" sz="1600" b="1" dirty="0" smtClean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텍스트와 </a:t>
            </a:r>
            <a:r>
              <a:rPr lang="ko-KR" altLang="en-US" sz="1600" b="1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사진 삽입</a:t>
            </a:r>
          </a:p>
        </p:txBody>
      </p:sp>
      <p:pic>
        <p:nvPicPr>
          <p:cNvPr id="3074" name="Picture 2" descr="E:\홈페이지 캡처\19.공지사항 작성 완료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9919" y="1381760"/>
            <a:ext cx="3820161" cy="50669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11931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964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06087"/>
            <a:ext cx="12192000" cy="59519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nppt_15910030566262400">
            <a:extLst>
              <a:ext uri="{FF2B5EF4-FFF2-40B4-BE49-F238E27FC236}">
                <a16:creationId xmlns:a16="http://schemas.microsoft.com/office/drawing/2014/main" id="{EA6B7D4D-31F0-40C7-960B-CDFD99C55BC1}"/>
              </a:ext>
            </a:extLst>
          </p:cNvPr>
          <p:cNvSpPr/>
          <p:nvPr/>
        </p:nvSpPr>
        <p:spPr>
          <a:xfrm>
            <a:off x="473451" y="293382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 dirty="0"/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001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공지사항 </a:t>
            </a:r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UPDATE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6" name="Picture 2" descr="C:\Users\admin\Desktop\홈페이지 캡처\20.공지사항 삽입 완료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3752" y="906087"/>
            <a:ext cx="2347744" cy="3685791"/>
          </a:xfrm>
          <a:prstGeom prst="rect">
            <a:avLst/>
          </a:prstGeom>
          <a:noFill/>
        </p:spPr>
      </p:pic>
      <p:sp>
        <p:nvSpPr>
          <p:cNvPr id="11" name="아래쪽 화살표 10"/>
          <p:cNvSpPr/>
          <p:nvPr/>
        </p:nvSpPr>
        <p:spPr>
          <a:xfrm rot="16200000">
            <a:off x="3128652" y="1223682"/>
            <a:ext cx="428628" cy="35719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6" descr="C:\Users\admin\Desktop\jsp,js 모음\18. 공지사항 수정 jsp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7383" y="4813564"/>
            <a:ext cx="7057411" cy="1710899"/>
          </a:xfrm>
          <a:prstGeom prst="rect">
            <a:avLst/>
          </a:prstGeom>
          <a:noFill/>
        </p:spPr>
      </p:pic>
      <p:sp>
        <p:nvSpPr>
          <p:cNvPr id="13" name="아래쪽 화살표 12"/>
          <p:cNvSpPr/>
          <p:nvPr/>
        </p:nvSpPr>
        <p:spPr>
          <a:xfrm rot="16200000">
            <a:off x="5696050" y="1313508"/>
            <a:ext cx="428628" cy="35719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 rot="16200000">
            <a:off x="8491166" y="1313508"/>
            <a:ext cx="428628" cy="35719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230454" y="4416129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내용 수정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88665" y="4444232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수정완료</a:t>
            </a:r>
          </a:p>
        </p:txBody>
      </p:sp>
      <p:pic>
        <p:nvPicPr>
          <p:cNvPr id="4098" name="Picture 2" descr="E:\홈페이지 캡처\21.공지사항 수정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86479" y="966788"/>
            <a:ext cx="2113281" cy="3483292"/>
          </a:xfrm>
          <a:prstGeom prst="rect">
            <a:avLst/>
          </a:prstGeom>
          <a:noFill/>
        </p:spPr>
      </p:pic>
      <p:pic>
        <p:nvPicPr>
          <p:cNvPr id="4099" name="Picture 3" descr="E:\홈페이지 캡처\22.공지사항 수정 완료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77340" y="944880"/>
            <a:ext cx="2497700" cy="3505200"/>
          </a:xfrm>
          <a:prstGeom prst="rect">
            <a:avLst/>
          </a:prstGeom>
          <a:noFill/>
        </p:spPr>
      </p:pic>
      <p:pic>
        <p:nvPicPr>
          <p:cNvPr id="4100" name="Picture 4" descr="E:\홈페이지 캡처\23.공지사항 수정 완료 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50960" y="902019"/>
            <a:ext cx="2438400" cy="35379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3617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964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06087"/>
            <a:ext cx="12192000" cy="59519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nppt_15910030566262400">
            <a:extLst>
              <a:ext uri="{FF2B5EF4-FFF2-40B4-BE49-F238E27FC236}">
                <a16:creationId xmlns:a16="http://schemas.microsoft.com/office/drawing/2014/main" id="{EA6B7D4D-31F0-40C7-960B-CDFD99C55BC1}"/>
              </a:ext>
            </a:extLst>
          </p:cNvPr>
          <p:cNvSpPr/>
          <p:nvPr/>
        </p:nvSpPr>
        <p:spPr>
          <a:xfrm>
            <a:off x="473451" y="293382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 dirty="0"/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001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공지사항 </a:t>
            </a:r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Delete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122" name="Picture 2" descr="E:\홈페이지 캡처\24.공지사항 삭제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200" y="771252"/>
            <a:ext cx="4064000" cy="5591448"/>
          </a:xfrm>
          <a:prstGeom prst="rect">
            <a:avLst/>
          </a:prstGeom>
          <a:noFill/>
        </p:spPr>
      </p:pic>
      <p:cxnSp>
        <p:nvCxnSpPr>
          <p:cNvPr id="10" name="Google Shape;560;g87e28ce340_0_134">
            <a:extLst>
              <a:ext uri="{FF2B5EF4-FFF2-40B4-BE49-F238E27FC236}">
                <a16:creationId xmlns:a16="http://schemas.microsoft.com/office/drawing/2014/main" id="{02E55525-BB8D-4DAC-B586-E27047C2932C}"/>
              </a:ext>
            </a:extLst>
          </p:cNvPr>
          <p:cNvCxnSpPr>
            <a:cxnSpLocks/>
          </p:cNvCxnSpPr>
          <p:nvPr/>
        </p:nvCxnSpPr>
        <p:spPr>
          <a:xfrm>
            <a:off x="4860701" y="1294322"/>
            <a:ext cx="1527399" cy="147427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9999"/>
            </a:solidFill>
            <a:prstDash val="solid"/>
            <a:miter lim="800000"/>
            <a:headEnd type="none" w="sm" len="sm"/>
            <a:tailEnd type="oval" w="med" len="med"/>
          </a:ln>
        </p:spPr>
      </p:cxnSp>
      <p:pic>
        <p:nvPicPr>
          <p:cNvPr id="5123" name="Picture 3" descr="C:\Users\admin\Documents\카카오톡 받은 파일\KakaoTalk_20210513_17064687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16700" y="609600"/>
            <a:ext cx="3385763" cy="5694362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4671443" y="3098376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"/>
              </a:rPr>
              <a:t>해당 </a:t>
            </a:r>
            <a:endParaRPr lang="en-US" altLang="ko-KR" dirty="0" smtClean="0">
              <a:latin typeface="나눔"/>
            </a:endParaRPr>
          </a:p>
          <a:p>
            <a:r>
              <a:rPr lang="ko-KR" altLang="en-US" dirty="0" smtClean="0">
                <a:latin typeface="나눔"/>
              </a:rPr>
              <a:t>공지사항 삭제 </a:t>
            </a:r>
            <a:endParaRPr lang="ko-KR" altLang="en-US" dirty="0">
              <a:latin typeface="나눔"/>
            </a:endParaRPr>
          </a:p>
        </p:txBody>
      </p:sp>
    </p:spTree>
    <p:extLst>
      <p:ext uri="{BB962C8B-B14F-4D97-AF65-F5344CB8AC3E}">
        <p14:creationId xmlns:p14="http://schemas.microsoft.com/office/powerpoint/2010/main" val="2409427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343807"/>
            <a:ext cx="12192000" cy="2170386"/>
          </a:xfrm>
          <a:prstGeom prst="rect">
            <a:avLst/>
          </a:prstGeom>
          <a:solidFill>
            <a:srgbClr val="FF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ㅍ</a:t>
            </a:r>
          </a:p>
        </p:txBody>
      </p:sp>
      <p:sp>
        <p:nvSpPr>
          <p:cNvPr id="6" name="타원 5"/>
          <p:cNvSpPr/>
          <p:nvPr/>
        </p:nvSpPr>
        <p:spPr>
          <a:xfrm>
            <a:off x="4479113" y="1812113"/>
            <a:ext cx="3233774" cy="323377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28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itchFamily="34" charset="0"/>
                <a:ea typeface="Yoon 윤고딕 520_TT" pitchFamily="18" charset="-127"/>
              </a:rPr>
              <a:t>선수 조회 </a:t>
            </a:r>
            <a:endParaRPr lang="en-US" altLang="ko-KR" sz="28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Demi ITC" pitchFamily="34" charset="0"/>
              <a:ea typeface="Yoon 윤고딕 520_TT" pitchFamily="18" charset="-127"/>
            </a:endParaRPr>
          </a:p>
          <a:p>
            <a:pPr algn="ctr"/>
            <a:r>
              <a:rPr lang="en-US" altLang="ko-KR" sz="28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itchFamily="34" charset="0"/>
                <a:ea typeface="Yoon 윤고딕 520_TT" pitchFamily="18" charset="-127"/>
              </a:rPr>
              <a:t>CRUD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Demi ITC" pitchFamily="34" charset="0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867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964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06087"/>
            <a:ext cx="12192000" cy="59519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nppt_15910030566262400">
            <a:extLst>
              <a:ext uri="{FF2B5EF4-FFF2-40B4-BE49-F238E27FC236}">
                <a16:creationId xmlns:a16="http://schemas.microsoft.com/office/drawing/2014/main" id="{EA6B7D4D-31F0-40C7-960B-CDFD99C55BC1}"/>
              </a:ext>
            </a:extLst>
          </p:cNvPr>
          <p:cNvSpPr/>
          <p:nvPr/>
        </p:nvSpPr>
        <p:spPr>
          <a:xfrm>
            <a:off x="537882" y="252925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001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bg2">
                    <a:lumMod val="10000"/>
                  </a:schemeClr>
                </a:solidFill>
                <a:latin typeface="Tmon몬소리 Black"/>
                <a:ea typeface="Tmon몬소리 Black"/>
              </a:rPr>
              <a:t>선수</a:t>
            </a: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Tmon몬소리 Black"/>
                <a:ea typeface="Tmon몬소리 Black"/>
              </a:rPr>
              <a:t> </a:t>
            </a:r>
            <a:r>
              <a:rPr lang="en-US" altLang="ko-KR" sz="2400" dirty="0" err="1">
                <a:solidFill>
                  <a:schemeClr val="bg2">
                    <a:lumMod val="10000"/>
                  </a:schemeClr>
                </a:solidFill>
                <a:latin typeface="Tmon몬소리 Black"/>
                <a:ea typeface="Tmon몬소리 Black"/>
              </a:rPr>
              <a:t>조회</a:t>
            </a: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Tmon몬소리 Black"/>
                <a:ea typeface="Tmon몬소리 Black"/>
              </a:rPr>
              <a:t> </a:t>
            </a:r>
            <a:r>
              <a:rPr lang="en-US" altLang="ko-KR" sz="2400" dirty="0" err="1">
                <a:solidFill>
                  <a:schemeClr val="bg2">
                    <a:lumMod val="10000"/>
                  </a:schemeClr>
                </a:solidFill>
                <a:latin typeface="Tmon몬소리 Black"/>
                <a:ea typeface="Tmon몬소리 Black"/>
              </a:rPr>
              <a:t>페이지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502FBEA5-81E9-49C1-933B-77273189C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065" y="3373113"/>
            <a:ext cx="5330686" cy="2914316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C9E93591-7CC8-4054-BF8D-68D1F5F06D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59" r="44197" b="-439"/>
          <a:stretch/>
        </p:blipFill>
        <p:spPr>
          <a:xfrm>
            <a:off x="810491" y="1524766"/>
            <a:ext cx="2942195" cy="403942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C3E2F0C-9A81-4886-8B19-C10EC0041189}"/>
              </a:ext>
            </a:extLst>
          </p:cNvPr>
          <p:cNvGrpSpPr/>
          <p:nvPr/>
        </p:nvGrpSpPr>
        <p:grpSpPr>
          <a:xfrm>
            <a:off x="717383" y="1027789"/>
            <a:ext cx="3904230" cy="440879"/>
            <a:chOff x="6547838" y="2540244"/>
            <a:chExt cx="3904230" cy="440879"/>
          </a:xfrm>
        </p:grpSpPr>
        <p:sp>
          <p:nvSpPr>
            <p:cNvPr id="10" name="대각선 줄무늬 9"/>
            <p:cNvSpPr/>
            <p:nvPr/>
          </p:nvSpPr>
          <p:spPr>
            <a:xfrm>
              <a:off x="6547838" y="2540244"/>
              <a:ext cx="390698" cy="333141"/>
            </a:xfrm>
            <a:prstGeom prst="diagStripe">
              <a:avLst/>
            </a:prstGeom>
            <a:solidFill>
              <a:srgbClr val="F7AF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47838" y="2657958"/>
              <a:ext cx="3904230" cy="3231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ko-KR"/>
              </a:defPPr>
              <a:lvl1pPr>
                <a:defRPr sz="1500">
                  <a:latin typeface="-윤고딕320" panose="02030504000101010101" pitchFamily="18" charset="-127"/>
                  <a:ea typeface="-윤고딕320" panose="02030504000101010101" pitchFamily="18" charset="-127"/>
                </a:defRPr>
              </a:lvl1pPr>
            </a:lstStyle>
            <a:p>
              <a:r>
                <a:rPr lang="ko-KR" altLang="en-US" b="1" dirty="0">
                  <a:latin typeface="나눔스퀘어라운드 ExtraBold"/>
                  <a:ea typeface="나눔스퀘어라운드 ExtraBold"/>
                </a:rPr>
                <a:t>메인 페이지&gt; 팀 링크</a:t>
              </a:r>
              <a:endPara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12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35EE403-5B65-4DB6-8052-779D71848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79" y="1674661"/>
            <a:ext cx="5352472" cy="98922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85D6CE-A977-4DAD-BD5C-6EE529BCFCB0}"/>
              </a:ext>
            </a:extLst>
          </p:cNvPr>
          <p:cNvSpPr/>
          <p:nvPr/>
        </p:nvSpPr>
        <p:spPr>
          <a:xfrm>
            <a:off x="1609436" y="2071255"/>
            <a:ext cx="1200726" cy="198581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B93814B2-F4C3-45CE-8566-37658B510C33}"/>
              </a:ext>
            </a:extLst>
          </p:cNvPr>
          <p:cNvCxnSpPr/>
          <p:nvPr/>
        </p:nvCxnSpPr>
        <p:spPr>
          <a:xfrm rot="10800000" flipV="1">
            <a:off x="2811030" y="1370339"/>
            <a:ext cx="2294459" cy="1763962"/>
          </a:xfrm>
          <a:prstGeom prst="bentConnector3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602;g87e28ce340_0_174">
            <a:extLst>
              <a:ext uri="{FF2B5EF4-FFF2-40B4-BE49-F238E27FC236}">
                <a16:creationId xmlns:a16="http://schemas.microsoft.com/office/drawing/2014/main" id="{13B9B34B-917A-4210-AD35-8EC5A42AB8CE}"/>
              </a:ext>
            </a:extLst>
          </p:cNvPr>
          <p:cNvSpPr/>
          <p:nvPr/>
        </p:nvSpPr>
        <p:spPr>
          <a:xfrm>
            <a:off x="5105488" y="1185087"/>
            <a:ext cx="1981021" cy="43235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err="1">
                <a:latin typeface="나눔스퀘어라운드 ExtraBold"/>
                <a:ea typeface="나눔스퀘어라운드 ExtraBold"/>
              </a:rPr>
              <a:t>URL요청</a:t>
            </a:r>
            <a:r>
              <a:rPr lang="ko-KR" altLang="en-US" sz="1600" dirty="0">
                <a:latin typeface="나눔스퀘어라운드 ExtraBold"/>
                <a:ea typeface="나눔스퀘어라운드 ExtraBold"/>
              </a:rPr>
              <a:t>(</a:t>
            </a:r>
            <a:r>
              <a:rPr lang="ko-KR" altLang="en-US" sz="1600" dirty="0" err="1">
                <a:latin typeface="나눔스퀘어라운드 ExtraBold"/>
                <a:ea typeface="나눔스퀘어라운드 ExtraBold"/>
              </a:rPr>
              <a:t>GET요청</a:t>
            </a:r>
            <a:r>
              <a:rPr lang="ko-KR" altLang="en-US" sz="1600" dirty="0">
                <a:latin typeface="나눔스퀘어라운드 ExtraBold"/>
                <a:ea typeface="나눔스퀘어라운드 ExtraBold"/>
              </a:rPr>
              <a:t>)</a:t>
            </a:r>
          </a:p>
        </p:txBody>
      </p:sp>
      <p:sp>
        <p:nvSpPr>
          <p:cNvPr id="21" name="Google Shape;602;g87e28ce340_0_174">
            <a:extLst>
              <a:ext uri="{FF2B5EF4-FFF2-40B4-BE49-F238E27FC236}">
                <a16:creationId xmlns:a16="http://schemas.microsoft.com/office/drawing/2014/main" id="{13B9B34B-917A-4210-AD35-8EC5A42AB8CE}"/>
              </a:ext>
            </a:extLst>
          </p:cNvPr>
          <p:cNvSpPr/>
          <p:nvPr/>
        </p:nvSpPr>
        <p:spPr>
          <a:xfrm>
            <a:off x="5139065" y="2858524"/>
            <a:ext cx="3063108" cy="43235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나눔스퀘어라운드 ExtraBold"/>
                <a:ea typeface="나눔스퀘어라운드 ExtraBold"/>
              </a:rPr>
              <a:t>선수단 리스트 페이지로 이동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17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964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06087"/>
            <a:ext cx="12192000" cy="59519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nppt_15910030566262400">
            <a:extLst>
              <a:ext uri="{FF2B5EF4-FFF2-40B4-BE49-F238E27FC236}">
                <a16:creationId xmlns:a16="http://schemas.microsoft.com/office/drawing/2014/main" id="{EA6B7D4D-31F0-40C7-960B-CDFD99C55BC1}"/>
              </a:ext>
            </a:extLst>
          </p:cNvPr>
          <p:cNvSpPr/>
          <p:nvPr/>
        </p:nvSpPr>
        <p:spPr>
          <a:xfrm>
            <a:off x="473451" y="293383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 dirty="0"/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001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Tmon몬소리 Black"/>
                <a:ea typeface="Tmon몬소리 Black"/>
              </a:rPr>
              <a:t>선수</a:t>
            </a:r>
            <a:r>
              <a:rPr lang="en-US" altLang="ko-KR" sz="2400" dirty="0">
                <a:latin typeface="Tmon몬소리 Black"/>
                <a:ea typeface="Tmon몬소리 Black"/>
              </a:rPr>
              <a:t> </a:t>
            </a:r>
            <a:r>
              <a:rPr lang="en-US" altLang="ko-KR" sz="2400" dirty="0" err="1">
                <a:latin typeface="Tmon몬소리 Black"/>
                <a:ea typeface="Tmon몬소리 Black"/>
              </a:rPr>
              <a:t>리스트</a:t>
            </a:r>
            <a:r>
              <a:rPr lang="en-US" altLang="ko-KR" sz="2400" dirty="0">
                <a:latin typeface="Tmon몬소리 Black"/>
                <a:ea typeface="Tmon몬소리 Black"/>
              </a:rPr>
              <a:t> </a:t>
            </a:r>
            <a:r>
              <a:rPr lang="en-US" altLang="ko-KR" sz="2400" dirty="0" err="1">
                <a:latin typeface="Tmon몬소리 Black"/>
                <a:ea typeface="Tmon몬소리 Black"/>
              </a:rPr>
              <a:t>페이지</a:t>
            </a:r>
            <a:endParaRPr lang="en-US" altLang="ko-KR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5FBC12B2-AAB5-4D15-9832-71A60051D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77" y="1474932"/>
            <a:ext cx="5485534" cy="3123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6EC294-7FB2-406E-8336-AB73F7C01AAD}"/>
              </a:ext>
            </a:extLst>
          </p:cNvPr>
          <p:cNvSpPr txBox="1"/>
          <p:nvPr/>
        </p:nvSpPr>
        <p:spPr>
          <a:xfrm>
            <a:off x="7809482" y="1438143"/>
            <a:ext cx="390423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1500"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r>
              <a:rPr lang="ko-KR" altLang="en-US" smtClean="0">
                <a:latin typeface="나눔스퀘어라운드 ExtraBold"/>
                <a:ea typeface="나눔스퀘어라운드 ExtraBold"/>
              </a:rPr>
              <a:t>선수리스트 JSP코드</a:t>
            </a:r>
            <a:endParaRPr lang="ko-KR" altLang="en-US" dirty="0">
              <a:latin typeface="나눔스퀘어라운드 ExtraBold"/>
              <a:ea typeface="나눔스퀘어라운드 ExtraBold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5FBD90-A38D-40DB-A7F0-E6FEC219C5D5}"/>
              </a:ext>
            </a:extLst>
          </p:cNvPr>
          <p:cNvSpPr/>
          <p:nvPr/>
        </p:nvSpPr>
        <p:spPr>
          <a:xfrm>
            <a:off x="2498436" y="2071255"/>
            <a:ext cx="1200726" cy="176645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C4255F21-F4AF-4847-AF07-A5BDCD181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037" y="1843622"/>
            <a:ext cx="5294745" cy="3175218"/>
          </a:xfrm>
          <a:prstGeom prst="rect">
            <a:avLst/>
          </a:prstGeom>
        </p:spPr>
      </p:pic>
      <p:pic>
        <p:nvPicPr>
          <p:cNvPr id="14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DE95C7A6-2654-4177-8BAC-3E0FE299C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27" y="5136123"/>
            <a:ext cx="6980381" cy="12962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B31F654-6241-4F5D-AB6D-7B669F29A12A}"/>
              </a:ext>
            </a:extLst>
          </p:cNvPr>
          <p:cNvSpPr txBox="1"/>
          <p:nvPr/>
        </p:nvSpPr>
        <p:spPr>
          <a:xfrm>
            <a:off x="5071629" y="983177"/>
            <a:ext cx="3904230" cy="323165"/>
          </a:xfrm>
          <a:prstGeom prst="rect">
            <a:avLst/>
          </a:prstGeom>
          <a:noFill/>
          <a:ln w="28575">
            <a:noFill/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1500"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r>
              <a:rPr lang="ko-KR" altLang="en-US" b="1" dirty="0">
                <a:solidFill>
                  <a:schemeClr val="accent2"/>
                </a:solidFill>
                <a:latin typeface="나눔스퀘어라운드 ExtraBold"/>
                <a:ea typeface="나눔스퀘어라운드 ExtraBold"/>
              </a:rPr>
              <a:t>선수들이 </a:t>
            </a:r>
            <a:r>
              <a:rPr lang="ko-KR" altLang="en-US" b="1" dirty="0" err="1">
                <a:solidFill>
                  <a:schemeClr val="accent2"/>
                </a:solidFill>
                <a:latin typeface="나눔스퀘어라운드 ExtraBold"/>
                <a:ea typeface="나눔스퀘어라운드 ExtraBold"/>
              </a:rPr>
              <a:t>Card형식으로</a:t>
            </a:r>
            <a:r>
              <a:rPr lang="ko-KR" altLang="en-US" b="1" dirty="0">
                <a:solidFill>
                  <a:schemeClr val="accent2"/>
                </a:solidFill>
                <a:latin typeface="나눔스퀘어라운드 ExtraBold"/>
                <a:ea typeface="나눔스퀘어라운드 ExtraBold"/>
              </a:rPr>
              <a:t> 보인다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A4DC15AC-A0DB-49CB-ACAD-C116676762D2}"/>
              </a:ext>
            </a:extLst>
          </p:cNvPr>
          <p:cNvCxnSpPr>
            <a:stCxn id="27" idx="1"/>
          </p:cNvCxnSpPr>
          <p:nvPr/>
        </p:nvCxnSpPr>
        <p:spPr>
          <a:xfrm rot="10800000" flipV="1">
            <a:off x="3700029" y="1144760"/>
            <a:ext cx="1371600" cy="1262178"/>
          </a:xfrm>
          <a:prstGeom prst="bentConnector3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602;g87e28ce340_0_174">
            <a:extLst>
              <a:ext uri="{FF2B5EF4-FFF2-40B4-BE49-F238E27FC236}">
                <a16:creationId xmlns:a16="http://schemas.microsoft.com/office/drawing/2014/main" id="{13B9B34B-917A-4210-AD35-8EC5A42AB8CE}"/>
              </a:ext>
            </a:extLst>
          </p:cNvPr>
          <p:cNvSpPr/>
          <p:nvPr/>
        </p:nvSpPr>
        <p:spPr>
          <a:xfrm>
            <a:off x="601066" y="4685652"/>
            <a:ext cx="2519821" cy="43235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err="1" smtClean="0">
                <a:latin typeface="나눔스퀘어라운드 ExtraBold"/>
                <a:ea typeface="나눔스퀘어라운드 ExtraBold"/>
              </a:rPr>
              <a:t>선수리스트</a:t>
            </a:r>
            <a:r>
              <a:rPr lang="ko-KR" altLang="en-US" sz="1600" b="1" dirty="0" smtClean="0">
                <a:latin typeface="나눔스퀘어라운드 ExtraBold"/>
                <a:ea typeface="나눔스퀘어라운드 ExtraBold"/>
              </a:rPr>
              <a:t> 조회 DB </a:t>
            </a:r>
            <a:r>
              <a:rPr lang="ko-KR" altLang="en-US" sz="1600" b="1" dirty="0" err="1" smtClean="0">
                <a:latin typeface="나눔스퀘어라운드 ExtraBold"/>
                <a:ea typeface="나눔스퀘어라운드 ExtraBold"/>
              </a:rPr>
              <a:t>쿼리문</a:t>
            </a:r>
            <a:endParaRPr lang="ko-KR" altLang="en-US" sz="1600" b="1" dirty="0">
              <a:latin typeface="나눔스퀘어라운드 ExtraBold"/>
              <a:ea typeface="나눔스퀘어라운드 ExtraBold"/>
            </a:endParaRPr>
          </a:p>
        </p:txBody>
      </p:sp>
      <p:sp>
        <p:nvSpPr>
          <p:cNvPr id="25" name="Google Shape;602;g87e28ce340_0_174">
            <a:extLst>
              <a:ext uri="{FF2B5EF4-FFF2-40B4-BE49-F238E27FC236}">
                <a16:creationId xmlns:a16="http://schemas.microsoft.com/office/drawing/2014/main" id="{13B9B34B-917A-4210-AD35-8EC5A42AB8CE}"/>
              </a:ext>
            </a:extLst>
          </p:cNvPr>
          <p:cNvSpPr/>
          <p:nvPr/>
        </p:nvSpPr>
        <p:spPr>
          <a:xfrm>
            <a:off x="601067" y="971597"/>
            <a:ext cx="1856736" cy="43235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600" dirty="0">
                <a:latin typeface="나눔스퀘어라운드 ExtraBold"/>
                <a:ea typeface="나눔스퀘어라운드 ExtraBold"/>
              </a:rPr>
              <a:t>선수 리스트 페이지 </a:t>
            </a:r>
          </a:p>
        </p:txBody>
      </p:sp>
    </p:spTree>
    <p:extLst>
      <p:ext uri="{BB962C8B-B14F-4D97-AF65-F5344CB8AC3E}">
        <p14:creationId xmlns:p14="http://schemas.microsoft.com/office/powerpoint/2010/main" val="584697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964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06087"/>
            <a:ext cx="12192000" cy="59519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nppt_15910030566262400">
            <a:extLst>
              <a:ext uri="{FF2B5EF4-FFF2-40B4-BE49-F238E27FC236}">
                <a16:creationId xmlns:a16="http://schemas.microsoft.com/office/drawing/2014/main" id="{EA6B7D4D-31F0-40C7-960B-CDFD99C55BC1}"/>
              </a:ext>
            </a:extLst>
          </p:cNvPr>
          <p:cNvSpPr/>
          <p:nvPr/>
        </p:nvSpPr>
        <p:spPr>
          <a:xfrm>
            <a:off x="473451" y="333139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001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Tmon몬소리 Black"/>
                <a:ea typeface="Tmon몬소리 Black"/>
              </a:rPr>
              <a:t>선수</a:t>
            </a:r>
            <a:r>
              <a:rPr lang="en-US" altLang="ko-KR" sz="2400" dirty="0">
                <a:latin typeface="Tmon몬소리 Black"/>
                <a:ea typeface="Tmon몬소리 Black"/>
              </a:rPr>
              <a:t> </a:t>
            </a:r>
            <a:r>
              <a:rPr lang="en-US" altLang="ko-KR" sz="2400" dirty="0" err="1">
                <a:latin typeface="Tmon몬소리 Black"/>
                <a:ea typeface="Tmon몬소리 Black"/>
              </a:rPr>
              <a:t>조회</a:t>
            </a:r>
            <a:r>
              <a:rPr lang="en-US" altLang="ko-KR" sz="2400" dirty="0">
                <a:latin typeface="Tmon몬소리 Black"/>
                <a:ea typeface="Tmon몬소리 Black"/>
              </a:rPr>
              <a:t>(</a:t>
            </a:r>
            <a:r>
              <a:rPr lang="en-US" altLang="ko-KR" sz="2400" dirty="0" err="1">
                <a:latin typeface="Tmon몬소리 Black"/>
                <a:ea typeface="Tmon몬소리 Black"/>
              </a:rPr>
              <a:t>포지션</a:t>
            </a:r>
            <a:r>
              <a:rPr lang="en-US" altLang="ko-KR" sz="2400" dirty="0">
                <a:latin typeface="Tmon몬소리 Black"/>
                <a:ea typeface="Tmon몬소리 Black"/>
              </a:rPr>
              <a:t> 별)</a:t>
            </a:r>
            <a:endParaRPr lang="en-US" altLang="ko-KR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4" name="그림 6">
            <a:extLst>
              <a:ext uri="{FF2B5EF4-FFF2-40B4-BE49-F238E27FC236}">
                <a16:creationId xmlns:a16="http://schemas.microsoft.com/office/drawing/2014/main" id="{DEDDF02D-F8E1-4984-8429-D224DBEBA2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37" r="-233" b="-408"/>
          <a:stretch/>
        </p:blipFill>
        <p:spPr>
          <a:xfrm>
            <a:off x="949036" y="1468293"/>
            <a:ext cx="4983034" cy="251201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B583B69-F795-45E7-88CF-8CD920C67319}"/>
              </a:ext>
            </a:extLst>
          </p:cNvPr>
          <p:cNvGrpSpPr/>
          <p:nvPr/>
        </p:nvGrpSpPr>
        <p:grpSpPr>
          <a:xfrm>
            <a:off x="477237" y="900490"/>
            <a:ext cx="4965488" cy="737101"/>
            <a:chOff x="6307692" y="2412944"/>
            <a:chExt cx="4965488" cy="737101"/>
          </a:xfrm>
        </p:grpSpPr>
        <p:sp>
          <p:nvSpPr>
            <p:cNvPr id="14" name="대각선 줄무늬 13">
              <a:extLst>
                <a:ext uri="{FF2B5EF4-FFF2-40B4-BE49-F238E27FC236}">
                  <a16:creationId xmlns:a16="http://schemas.microsoft.com/office/drawing/2014/main" id="{6B524182-4063-4F73-9578-CC1D902CAD5F}"/>
                </a:ext>
              </a:extLst>
            </p:cNvPr>
            <p:cNvSpPr/>
            <p:nvPr/>
          </p:nvSpPr>
          <p:spPr>
            <a:xfrm>
              <a:off x="6307692" y="2412944"/>
              <a:ext cx="390698" cy="333141"/>
            </a:xfrm>
            <a:prstGeom prst="diagStripe">
              <a:avLst/>
            </a:prstGeom>
            <a:solidFill>
              <a:srgbClr val="F7AF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C5E1D1-ABB8-4077-9289-377C7D9DB7E9}"/>
                </a:ext>
              </a:extLst>
            </p:cNvPr>
            <p:cNvSpPr txBox="1"/>
            <p:nvPr/>
          </p:nvSpPr>
          <p:spPr>
            <a:xfrm>
              <a:off x="6514586" y="2596047"/>
              <a:ext cx="4758594" cy="55399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ko-KR"/>
              </a:defPPr>
              <a:lvl1pPr>
                <a:defRPr sz="1500">
                  <a:latin typeface="-윤고딕320" panose="02030504000101010101" pitchFamily="18" charset="-127"/>
                  <a:ea typeface="-윤고딕320" panose="02030504000101010101" pitchFamily="18" charset="-127"/>
                </a:defRPr>
              </a:lvl1pPr>
            </a:lstStyle>
            <a:p>
              <a:r>
                <a:rPr lang="ko-KR" altLang="en-US">
                  <a:latin typeface="나눔스퀘어라운드 ExtraBold"/>
                  <a:ea typeface="나눔스퀘어라운드 ExtraBold"/>
                </a:rPr>
                <a:t>선수 포지션 별로 조회</a:t>
              </a:r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endParaRPr lang="ko-KR" altLang="en-US" dirty="0">
                <a:latin typeface="나눔스퀘어라운드 ExtraBold"/>
                <a:ea typeface="나눔스퀘어라운드 ExtraBold"/>
              </a:endParaRP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69D8F34-A7AE-4BE1-BEFE-D32A00425291}"/>
              </a:ext>
            </a:extLst>
          </p:cNvPr>
          <p:cNvSpPr/>
          <p:nvPr/>
        </p:nvSpPr>
        <p:spPr>
          <a:xfrm>
            <a:off x="1032164" y="2128982"/>
            <a:ext cx="1489363" cy="19627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F82FB9B-6F46-4741-A3D9-DF40930DBB56}"/>
              </a:ext>
            </a:extLst>
          </p:cNvPr>
          <p:cNvGrpSpPr/>
          <p:nvPr/>
        </p:nvGrpSpPr>
        <p:grpSpPr>
          <a:xfrm>
            <a:off x="2336800" y="1343891"/>
            <a:ext cx="3602181" cy="596566"/>
            <a:chOff x="3814618" y="1459346"/>
            <a:chExt cx="3602181" cy="596566"/>
          </a:xfrm>
        </p:grpSpPr>
        <p:pic>
          <p:nvPicPr>
            <p:cNvPr id="7" name="그림 16">
              <a:extLst>
                <a:ext uri="{FF2B5EF4-FFF2-40B4-BE49-F238E27FC236}">
                  <a16:creationId xmlns:a16="http://schemas.microsoft.com/office/drawing/2014/main" id="{D430ED8D-F4FC-4677-B420-B405BE941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3218" y="1523177"/>
              <a:ext cx="3135745" cy="532735"/>
            </a:xfrm>
            <a:prstGeom prst="rect">
              <a:avLst/>
            </a:prstGeom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3437A7B-ACD4-441E-A6EE-9E9F13CDDEF8}"/>
                </a:ext>
              </a:extLst>
            </p:cNvPr>
            <p:cNvSpPr/>
            <p:nvPr/>
          </p:nvSpPr>
          <p:spPr>
            <a:xfrm>
              <a:off x="3814618" y="1459346"/>
              <a:ext cx="3602181" cy="519544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B50343F9-463B-4DEE-BEC4-FF38D7294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218" y="2979106"/>
            <a:ext cx="5987472" cy="89979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572679A5-D2F9-4EAA-839C-53BC5B1AC076}"/>
              </a:ext>
            </a:extLst>
          </p:cNvPr>
          <p:cNvGrpSpPr/>
          <p:nvPr/>
        </p:nvGrpSpPr>
        <p:grpSpPr>
          <a:xfrm>
            <a:off x="2376458" y="4222851"/>
            <a:ext cx="4802504" cy="2233770"/>
            <a:chOff x="5539913" y="4176669"/>
            <a:chExt cx="4802504" cy="2233770"/>
          </a:xfrm>
        </p:grpSpPr>
        <p:pic>
          <p:nvPicPr>
            <p:cNvPr id="17" name="그림 17" descr="텍스트이(가) 표시된 사진&#10;&#10;자동 생성된 설명">
              <a:extLst>
                <a:ext uri="{FF2B5EF4-FFF2-40B4-BE49-F238E27FC236}">
                  <a16:creationId xmlns:a16="http://schemas.microsoft.com/office/drawing/2014/main" id="{D53B8165-CEF7-4C9C-8C2D-2994864BCD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775" t="11312" r="34625" b="905"/>
            <a:stretch/>
          </p:blipFill>
          <p:spPr>
            <a:xfrm>
              <a:off x="5539913" y="4176669"/>
              <a:ext cx="2956395" cy="2233770"/>
            </a:xfrm>
            <a:prstGeom prst="rect">
              <a:avLst/>
            </a:prstGeom>
          </p:spPr>
        </p:pic>
        <p:pic>
          <p:nvPicPr>
            <p:cNvPr id="21" name="그림 21" descr="텍스트이(가) 표시된 사진&#10;&#10;자동 생성된 설명">
              <a:extLst>
                <a:ext uri="{FF2B5EF4-FFF2-40B4-BE49-F238E27FC236}">
                  <a16:creationId xmlns:a16="http://schemas.microsoft.com/office/drawing/2014/main" id="{33C668CF-D164-4EAC-BB0A-ED45DC114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20600" y="4179225"/>
              <a:ext cx="2117264" cy="2051692"/>
            </a:xfrm>
            <a:prstGeom prst="rect">
              <a:avLst/>
            </a:prstGeom>
          </p:spPr>
        </p:pic>
        <p:pic>
          <p:nvPicPr>
            <p:cNvPr id="22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9C2CA67C-2E05-4AF6-AB84-9FF81D96A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98187" y="4466847"/>
              <a:ext cx="1844230" cy="1589081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13222F-2210-4652-952B-9845508DC281}"/>
              </a:ext>
            </a:extLst>
          </p:cNvPr>
          <p:cNvGrpSpPr/>
          <p:nvPr/>
        </p:nvGrpSpPr>
        <p:grpSpPr>
          <a:xfrm>
            <a:off x="6098307" y="1224446"/>
            <a:ext cx="5040744" cy="1101281"/>
            <a:chOff x="6098307" y="1466901"/>
            <a:chExt cx="5040744" cy="1101281"/>
          </a:xfrm>
        </p:grpSpPr>
        <p:pic>
          <p:nvPicPr>
            <p:cNvPr id="9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103B7770-DF2B-4F1A-A48B-902392095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8307" y="1946093"/>
              <a:ext cx="5040744" cy="62208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6658BC-3791-4FC9-AD59-54DB502BB6CE}"/>
                </a:ext>
              </a:extLst>
            </p:cNvPr>
            <p:cNvSpPr txBox="1"/>
            <p:nvPr/>
          </p:nvSpPr>
          <p:spPr>
            <a:xfrm>
              <a:off x="6101259" y="1466901"/>
              <a:ext cx="3904230" cy="3231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ko-KR"/>
              </a:defPPr>
              <a:lvl1pPr>
                <a:defRPr sz="1500">
                  <a:latin typeface="-윤고딕320" panose="02030504000101010101" pitchFamily="18" charset="-127"/>
                  <a:ea typeface="-윤고딕320" panose="02030504000101010101" pitchFamily="18" charset="-127"/>
                </a:defRPr>
              </a:lvl1pPr>
            </a:lstStyle>
            <a:p>
              <a:r>
                <a:rPr lang="ko-KR" altLang="en-US">
                  <a:latin typeface="나눔스퀘어라운드 ExtraBold"/>
                  <a:ea typeface="나눔스퀘어라운드 ExtraBold"/>
                </a:rPr>
                <a:t>URL요청(GET요청)</a:t>
              </a:r>
              <a:endParaRPr lang="ko-KR" altLang="en-US" dirty="0">
                <a:latin typeface="나눔스퀘어라운드 ExtraBold"/>
                <a:ea typeface="나눔스퀘어라운드 ExtraBold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D4196AA-F898-4184-B3AA-29B5C24C42FC}"/>
              </a:ext>
            </a:extLst>
          </p:cNvPr>
          <p:cNvSpPr txBox="1"/>
          <p:nvPr/>
        </p:nvSpPr>
        <p:spPr>
          <a:xfrm>
            <a:off x="6101259" y="2563720"/>
            <a:ext cx="390423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1500"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r>
              <a:rPr lang="ko-KR" altLang="en-US" b="1" dirty="0">
                <a:latin typeface="나눔스퀘어라운드 ExtraBold"/>
                <a:ea typeface="나눔스퀘어라운드 ExtraBold"/>
              </a:rPr>
              <a:t>포지션 별 조회 </a:t>
            </a:r>
            <a:r>
              <a:rPr lang="ko-KR" altLang="en-US" b="1" dirty="0" err="1">
                <a:latin typeface="나눔스퀘어라운드 ExtraBold"/>
                <a:ea typeface="나눔스퀘어라운드 ExtraBold"/>
              </a:rPr>
              <a:t>쿼리문</a:t>
            </a:r>
            <a:r>
              <a:rPr lang="ko-KR" altLang="en-US" b="1" dirty="0">
                <a:latin typeface="나눔스퀘어라운드 ExtraBold"/>
                <a:ea typeface="나눔스퀘어라운드 ExtraBold"/>
              </a:rPr>
              <a:t> 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C5FB1BD-1E34-4A83-912E-C5D004502E9D}"/>
              </a:ext>
            </a:extLst>
          </p:cNvPr>
          <p:cNvGrpSpPr/>
          <p:nvPr/>
        </p:nvGrpSpPr>
        <p:grpSpPr>
          <a:xfrm>
            <a:off x="858237" y="4225580"/>
            <a:ext cx="4965488" cy="967933"/>
            <a:chOff x="6307692" y="2412944"/>
            <a:chExt cx="4965488" cy="967933"/>
          </a:xfrm>
        </p:grpSpPr>
        <p:sp>
          <p:nvSpPr>
            <p:cNvPr id="31" name="대각선 줄무늬 30">
              <a:extLst>
                <a:ext uri="{FF2B5EF4-FFF2-40B4-BE49-F238E27FC236}">
                  <a16:creationId xmlns:a16="http://schemas.microsoft.com/office/drawing/2014/main" id="{CB1493F9-3C66-4591-B85F-96CB44B0A68D}"/>
                </a:ext>
              </a:extLst>
            </p:cNvPr>
            <p:cNvSpPr/>
            <p:nvPr/>
          </p:nvSpPr>
          <p:spPr>
            <a:xfrm>
              <a:off x="6307692" y="2412944"/>
              <a:ext cx="390698" cy="333141"/>
            </a:xfrm>
            <a:prstGeom prst="diagStripe">
              <a:avLst/>
            </a:prstGeom>
            <a:solidFill>
              <a:srgbClr val="F7AF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282C91-5DDE-411F-8033-BDC08C97967A}"/>
                </a:ext>
              </a:extLst>
            </p:cNvPr>
            <p:cNvSpPr txBox="1"/>
            <p:nvPr/>
          </p:nvSpPr>
          <p:spPr>
            <a:xfrm>
              <a:off x="6514586" y="2596047"/>
              <a:ext cx="4758594" cy="78483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ko-KR"/>
              </a:defPPr>
              <a:lvl1pPr>
                <a:defRPr sz="1500">
                  <a:latin typeface="-윤고딕320" panose="02030504000101010101" pitchFamily="18" charset="-127"/>
                  <a:ea typeface="-윤고딕320" panose="02030504000101010101" pitchFamily="18" charset="-127"/>
                </a:defRPr>
              </a:lvl1pPr>
            </a:lstStyle>
            <a:p>
              <a:r>
                <a:rPr lang="ko-KR" altLang="en-US">
                  <a:latin typeface="나눔스퀘어라운드 ExtraBold"/>
                  <a:ea typeface="나눔스퀘어라운드 ExtraBold"/>
                </a:rPr>
                <a:t>선수 포지션 별 </a:t>
              </a:r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r>
                <a:rPr lang="ko-KR" altLang="en-US">
                  <a:latin typeface="나눔스퀘어라운드 ExtraBold"/>
                  <a:ea typeface="나눔스퀘어라운드 ExtraBold"/>
                </a:rPr>
                <a:t>조회 결과</a:t>
              </a:r>
              <a:endParaRPr lang="ko-KR" altLang="en-US" dirty="0">
                <a:latin typeface="나눔스퀘어라운드 ExtraBold"/>
                <a:ea typeface="나눔스퀘어라운드 ExtraBold"/>
              </a:endParaRPr>
            </a:p>
            <a:p>
              <a:endParaRPr lang="ko-KR" altLang="en-US" dirty="0">
                <a:latin typeface="나눔스퀘어라운드 ExtraBold"/>
                <a:ea typeface="나눔스퀘어라운드 ExtraBold"/>
              </a:endParaRPr>
            </a:p>
          </p:txBody>
        </p:sp>
      </p:grp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70184AC-0CCD-4EE3-A930-AD3EF4AFE2BC}"/>
              </a:ext>
            </a:extLst>
          </p:cNvPr>
          <p:cNvCxnSpPr/>
          <p:nvPr/>
        </p:nvCxnSpPr>
        <p:spPr>
          <a:xfrm flipV="1">
            <a:off x="2544619" y="1854200"/>
            <a:ext cx="868218" cy="35560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B76CA82-ACF0-41BB-8929-C0BEF48B23B7}"/>
              </a:ext>
            </a:extLst>
          </p:cNvPr>
          <p:cNvSpPr txBox="1"/>
          <p:nvPr/>
        </p:nvSpPr>
        <p:spPr>
          <a:xfrm>
            <a:off x="2903168" y="1963356"/>
            <a:ext cx="390423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1500"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r>
              <a:rPr lang="ko-KR" altLang="en-US" b="1">
                <a:solidFill>
                  <a:schemeClr val="accent2"/>
                </a:solidFill>
                <a:latin typeface="나눔스퀘어라운드 ExtraBold"/>
                <a:ea typeface="나눔스퀘어라운드 ExtraBold"/>
              </a:rPr>
              <a:t>확대 시</a:t>
            </a:r>
            <a:endParaRPr lang="ko-KR" altLang="en-US" dirty="0">
              <a:solidFill>
                <a:schemeClr val="accent2"/>
              </a:solidFill>
              <a:latin typeface="나눔스퀘어라운드 ExtraBold"/>
              <a:ea typeface="나눔스퀘어라운드 ExtraBold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8CBDB1D-C007-4961-BBF3-12F405BB3C9F}"/>
              </a:ext>
            </a:extLst>
          </p:cNvPr>
          <p:cNvCxnSpPr>
            <a:cxnSpLocks/>
          </p:cNvCxnSpPr>
          <p:nvPr/>
        </p:nvCxnSpPr>
        <p:spPr>
          <a:xfrm flipV="1">
            <a:off x="5257800" y="1265381"/>
            <a:ext cx="868218" cy="35560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C4CCFF8-3CDE-4625-8AF4-4804AE4139E5}"/>
              </a:ext>
            </a:extLst>
          </p:cNvPr>
          <p:cNvSpPr txBox="1"/>
          <p:nvPr/>
        </p:nvSpPr>
        <p:spPr>
          <a:xfrm>
            <a:off x="4865895" y="1051264"/>
            <a:ext cx="390423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1500"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r>
              <a:rPr lang="ko-KR" altLang="en-US" b="1">
                <a:solidFill>
                  <a:schemeClr val="accent2"/>
                </a:solidFill>
                <a:latin typeface="나눔스퀘어라운드 ExtraBold"/>
                <a:ea typeface="나눔스퀘어라운드 ExtraBold"/>
              </a:rPr>
              <a:t>링크 클릭 시</a:t>
            </a:r>
            <a:endParaRPr lang="ko-KR" altLang="en-US" b="1" dirty="0">
              <a:solidFill>
                <a:schemeClr val="accent2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872A888-1B74-48DC-832A-E6034420EBE0}"/>
              </a:ext>
            </a:extLst>
          </p:cNvPr>
          <p:cNvSpPr/>
          <p:nvPr/>
        </p:nvSpPr>
        <p:spPr>
          <a:xfrm>
            <a:off x="5223163" y="4414982"/>
            <a:ext cx="1200726" cy="176645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D6B437F-26EF-4E13-8384-EBA0D9E79E9E}"/>
              </a:ext>
            </a:extLst>
          </p:cNvPr>
          <p:cNvCxnSpPr/>
          <p:nvPr/>
        </p:nvCxnSpPr>
        <p:spPr>
          <a:xfrm flipV="1">
            <a:off x="6423891" y="5756564"/>
            <a:ext cx="1826490" cy="923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76DCD35-F103-4D9B-8E19-010A12A52F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9274" r="-224" b="1918"/>
          <a:stretch/>
        </p:blipFill>
        <p:spPr>
          <a:xfrm>
            <a:off x="8442035" y="4493200"/>
            <a:ext cx="2835583" cy="140648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1C78945-5D94-4D52-9060-20B631CACE45}"/>
              </a:ext>
            </a:extLst>
          </p:cNvPr>
          <p:cNvSpPr txBox="1"/>
          <p:nvPr/>
        </p:nvSpPr>
        <p:spPr>
          <a:xfrm>
            <a:off x="6551531" y="5034445"/>
            <a:ext cx="3904230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1500"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r>
              <a:rPr lang="ko-KR" altLang="en-US" b="1" dirty="0">
                <a:solidFill>
                  <a:schemeClr val="accent2"/>
                </a:solidFill>
                <a:latin typeface="나눔스퀘어라운드 ExtraBold"/>
                <a:ea typeface="나눔스퀘어라운드 ExtraBold"/>
              </a:rPr>
              <a:t>카드 클릭 시 </a:t>
            </a:r>
          </a:p>
          <a:p>
            <a:r>
              <a:rPr lang="ko-KR" altLang="en-US" b="1">
                <a:solidFill>
                  <a:schemeClr val="accent2"/>
                </a:solidFill>
                <a:latin typeface="나눔스퀘어라운드 ExtraBold"/>
                <a:ea typeface="나눔스퀘어라운드 ExtraBold"/>
              </a:rPr>
              <a:t>선수 개인 정보 페이지로 이동</a:t>
            </a:r>
            <a:endParaRPr lang="ko-KR" altLang="en-US" b="1" dirty="0">
              <a:solidFill>
                <a:schemeClr val="accent2"/>
              </a:solidFill>
              <a:latin typeface="나눔스퀘어라운드 ExtraBold"/>
              <a:ea typeface="나눔스퀘어라운드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89095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343807"/>
            <a:ext cx="12192000" cy="2170386"/>
          </a:xfrm>
          <a:prstGeom prst="rect">
            <a:avLst/>
          </a:prstGeom>
          <a:solidFill>
            <a:srgbClr val="FF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ㅍ</a:t>
            </a:r>
          </a:p>
        </p:txBody>
      </p:sp>
      <p:sp>
        <p:nvSpPr>
          <p:cNvPr id="6" name="타원 5"/>
          <p:cNvSpPr/>
          <p:nvPr/>
        </p:nvSpPr>
        <p:spPr>
          <a:xfrm>
            <a:off x="4479113" y="1812113"/>
            <a:ext cx="3233774" cy="323377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28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itchFamily="34" charset="0"/>
                <a:ea typeface="Yoon 윤고딕 520_TT" pitchFamily="18" charset="-127"/>
              </a:rPr>
              <a:t>프로젝트   </a:t>
            </a:r>
            <a:endParaRPr lang="en-US" altLang="ko-KR" sz="28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Demi ITC" pitchFamily="34" charset="0"/>
              <a:ea typeface="Yoon 윤고딕 520_TT" pitchFamily="18" charset="-127"/>
            </a:endParaRPr>
          </a:p>
          <a:p>
            <a:pPr algn="ctr"/>
            <a:r>
              <a:rPr lang="ko-KR" altLang="en-US" sz="28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itchFamily="34" charset="0"/>
                <a:ea typeface="Yoon 윤고딕 520_TT" pitchFamily="18" charset="-127"/>
              </a:rPr>
              <a:t> 개요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Demi ITC" pitchFamily="34" charset="0"/>
              <a:ea typeface="Yoon 윤고딕 520_TT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964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06087"/>
            <a:ext cx="12192000" cy="59519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nppt_15910030566262400">
            <a:extLst>
              <a:ext uri="{FF2B5EF4-FFF2-40B4-BE49-F238E27FC236}">
                <a16:creationId xmlns:a16="http://schemas.microsoft.com/office/drawing/2014/main" id="{EA6B7D4D-31F0-40C7-960B-CDFD99C55BC1}"/>
              </a:ext>
            </a:extLst>
          </p:cNvPr>
          <p:cNvSpPr/>
          <p:nvPr/>
        </p:nvSpPr>
        <p:spPr>
          <a:xfrm>
            <a:off x="473451" y="333139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001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Tmon몬소리 Black"/>
                <a:ea typeface="Tmon몬소리 Black"/>
              </a:rPr>
              <a:t>선수</a:t>
            </a:r>
            <a:r>
              <a:rPr lang="en-US" altLang="ko-KR" sz="2400" dirty="0">
                <a:latin typeface="Tmon몬소리 Black"/>
                <a:ea typeface="Tmon몬소리 Black"/>
              </a:rPr>
              <a:t> </a:t>
            </a:r>
            <a:r>
              <a:rPr lang="en-US" altLang="ko-KR" sz="2400" dirty="0" err="1">
                <a:latin typeface="Tmon몬소리 Black"/>
                <a:ea typeface="Tmon몬소리 Black"/>
              </a:rPr>
              <a:t>개인</a:t>
            </a:r>
            <a:r>
              <a:rPr lang="en-US" altLang="ko-KR" sz="2400" dirty="0">
                <a:latin typeface="Tmon몬소리 Black"/>
                <a:ea typeface="Tmon몬소리 Black"/>
              </a:rPr>
              <a:t> </a:t>
            </a:r>
            <a:r>
              <a:rPr lang="en-US" altLang="ko-KR" sz="2400" dirty="0" err="1">
                <a:latin typeface="Tmon몬소리 Black"/>
                <a:ea typeface="Tmon몬소리 Black"/>
              </a:rPr>
              <a:t>조회</a:t>
            </a:r>
            <a:endParaRPr lang="en-US" altLang="ko-KR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5FD512E-1533-4A54-99A3-59F58DC548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74" r="-224" b="1918"/>
          <a:stretch/>
        </p:blipFill>
        <p:spPr>
          <a:xfrm>
            <a:off x="718126" y="1537564"/>
            <a:ext cx="5583401" cy="2757304"/>
          </a:xfrm>
          <a:prstGeom prst="rect">
            <a:avLst/>
          </a:prstGeom>
        </p:spPr>
      </p:pic>
      <p:pic>
        <p:nvPicPr>
          <p:cNvPr id="4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FE62F90-A06A-4FC0-8772-8F542F7A1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09" y="2403799"/>
            <a:ext cx="5364018" cy="2537730"/>
          </a:xfrm>
          <a:prstGeom prst="rect">
            <a:avLst/>
          </a:prstGeom>
        </p:spPr>
      </p:pic>
      <p:pic>
        <p:nvPicPr>
          <p:cNvPr id="7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D5076CB-74E8-4058-A5F0-4F63EFBAB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28" y="5311874"/>
            <a:ext cx="9624290" cy="10487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79EBA5-B5A6-4D95-96A8-9125F5A77B3C}"/>
              </a:ext>
            </a:extLst>
          </p:cNvPr>
          <p:cNvSpPr txBox="1"/>
          <p:nvPr/>
        </p:nvSpPr>
        <p:spPr>
          <a:xfrm>
            <a:off x="721077" y="4907447"/>
            <a:ext cx="390423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1500"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r>
              <a:rPr lang="ko-KR" altLang="en-US">
                <a:latin typeface="나눔스퀘어라운드 ExtraBold"/>
                <a:ea typeface="나눔스퀘어라운드 ExtraBold"/>
              </a:rPr>
              <a:t>선수 개인 조회문</a:t>
            </a:r>
            <a:endParaRPr lang="ko-KR" altLang="en-US" dirty="0">
              <a:latin typeface="나눔스퀘어라운드 ExtraBold"/>
              <a:ea typeface="나눔스퀘어라운드 Extra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594EA2-5173-4D9A-9905-94D1C8D1317E}"/>
              </a:ext>
            </a:extLst>
          </p:cNvPr>
          <p:cNvSpPr txBox="1"/>
          <p:nvPr/>
        </p:nvSpPr>
        <p:spPr>
          <a:xfrm>
            <a:off x="7698856" y="1971180"/>
            <a:ext cx="390423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1500"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r>
              <a:rPr lang="ko-KR" altLang="en-US" b="1" dirty="0">
                <a:latin typeface="나눔스퀘어라운드 ExtraBold"/>
                <a:ea typeface="나눔스퀘어라운드 ExtraBold"/>
              </a:rPr>
              <a:t>홈페이지 </a:t>
            </a:r>
            <a:r>
              <a:rPr lang="ko-KR" altLang="en-US" b="1" dirty="0" err="1">
                <a:latin typeface="나눔스퀘어라운드 ExtraBold"/>
                <a:ea typeface="나눔스퀘어라운드 ExtraBold"/>
              </a:rPr>
              <a:t>JSP코드</a:t>
            </a:r>
            <a:endParaRPr lang="ko-KR" altLang="en-US" b="1" dirty="0">
              <a:latin typeface="나눔스퀘어라운드 ExtraBold"/>
              <a:ea typeface="나눔스퀘어라운드 ExtraBold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7850B65-45D6-43A7-B139-2DDD6A9E5D8A}"/>
              </a:ext>
            </a:extLst>
          </p:cNvPr>
          <p:cNvGrpSpPr/>
          <p:nvPr/>
        </p:nvGrpSpPr>
        <p:grpSpPr>
          <a:xfrm>
            <a:off x="497832" y="921084"/>
            <a:ext cx="4965488" cy="737101"/>
            <a:chOff x="6307692" y="2412944"/>
            <a:chExt cx="4965488" cy="737101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971644F9-FA65-465C-9A34-F7899BFE9AAB}"/>
                </a:ext>
              </a:extLst>
            </p:cNvPr>
            <p:cNvSpPr/>
            <p:nvPr/>
          </p:nvSpPr>
          <p:spPr>
            <a:xfrm>
              <a:off x="6307692" y="2412944"/>
              <a:ext cx="390698" cy="333141"/>
            </a:xfrm>
            <a:prstGeom prst="diagStripe">
              <a:avLst/>
            </a:prstGeom>
            <a:solidFill>
              <a:srgbClr val="F7AF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BF976A-DD20-49DB-8B8C-D5291330E402}"/>
                </a:ext>
              </a:extLst>
            </p:cNvPr>
            <p:cNvSpPr txBox="1"/>
            <p:nvPr/>
          </p:nvSpPr>
          <p:spPr>
            <a:xfrm>
              <a:off x="6514586" y="2596047"/>
              <a:ext cx="4758594" cy="55399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ko-KR"/>
              </a:defPPr>
              <a:lvl1pPr>
                <a:defRPr sz="1500">
                  <a:latin typeface="-윤고딕320" panose="02030504000101010101" pitchFamily="18" charset="-127"/>
                  <a:ea typeface="-윤고딕320" panose="02030504000101010101" pitchFamily="18" charset="-127"/>
                </a:defRPr>
              </a:lvl1pPr>
            </a:lstStyle>
            <a:p>
              <a:r>
                <a:rPr lang="ko-KR" altLang="en-US">
                  <a:latin typeface="나눔스퀘어라운드 ExtraBold"/>
                  <a:ea typeface="나눔스퀘어라운드 ExtraBold"/>
                </a:rPr>
                <a:t>선수 개인 조회 페이지</a:t>
              </a:r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endParaRPr lang="ko-KR" altLang="en-US" dirty="0">
                <a:latin typeface="나눔스퀘어라운드 ExtraBold"/>
                <a:ea typeface="나눔스퀘어라운드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06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964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06087"/>
            <a:ext cx="12192000" cy="59519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nppt_15910030566262400">
            <a:extLst>
              <a:ext uri="{FF2B5EF4-FFF2-40B4-BE49-F238E27FC236}">
                <a16:creationId xmlns:a16="http://schemas.microsoft.com/office/drawing/2014/main" id="{EA6B7D4D-31F0-40C7-960B-CDFD99C55BC1}"/>
              </a:ext>
            </a:extLst>
          </p:cNvPr>
          <p:cNvSpPr/>
          <p:nvPr/>
        </p:nvSpPr>
        <p:spPr>
          <a:xfrm>
            <a:off x="473451" y="333139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001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Tmon몬소리 Black"/>
                <a:ea typeface="Tmon몬소리 Black"/>
              </a:rPr>
              <a:t>[</a:t>
            </a:r>
            <a:r>
              <a:rPr lang="en-US" altLang="ko-KR" sz="2400" dirty="0" err="1">
                <a:latin typeface="Tmon몬소리 Black"/>
                <a:ea typeface="Tmon몬소리 Black"/>
              </a:rPr>
              <a:t>선수</a:t>
            </a:r>
            <a:r>
              <a:rPr lang="en-US" altLang="ko-KR" sz="2400" dirty="0">
                <a:latin typeface="Tmon몬소리 Black"/>
                <a:ea typeface="Tmon몬소리 Black"/>
              </a:rPr>
              <a:t>/</a:t>
            </a:r>
            <a:r>
              <a:rPr lang="en-US" altLang="ko-KR" sz="2400" dirty="0" err="1">
                <a:latin typeface="Tmon몬소리 Black"/>
                <a:ea typeface="Tmon몬소리 Black"/>
              </a:rPr>
              <a:t>코치</a:t>
            </a:r>
            <a:r>
              <a:rPr lang="en-US" altLang="ko-KR" sz="2400" dirty="0">
                <a:latin typeface="Tmon몬소리 Black"/>
                <a:ea typeface="Tmon몬소리 Black"/>
              </a:rPr>
              <a:t>] </a:t>
            </a:r>
            <a:r>
              <a:rPr lang="en-US" altLang="ko-KR" sz="2400" dirty="0" err="1">
                <a:latin typeface="Tmon몬소리 Black"/>
                <a:ea typeface="Tmon몬소리 Black"/>
              </a:rPr>
              <a:t>입력</a:t>
            </a:r>
            <a:r>
              <a:rPr lang="en-US" altLang="ko-KR" sz="2400" dirty="0">
                <a:latin typeface="Tmon몬소리 Black"/>
                <a:ea typeface="Tmon몬소리 Black"/>
              </a:rPr>
              <a:t> 폼 </a:t>
            </a:r>
            <a:r>
              <a:rPr lang="en-US" altLang="ko-KR" sz="2400" dirty="0" err="1">
                <a:latin typeface="Tmon몬소리 Black"/>
                <a:ea typeface="Tmon몬소리 Black"/>
              </a:rPr>
              <a:t>페이지</a:t>
            </a:r>
            <a:endParaRPr lang="en-US" altLang="ko-KR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D11320D-4C94-438C-A39A-2A58F8D55FC6}"/>
              </a:ext>
            </a:extLst>
          </p:cNvPr>
          <p:cNvGrpSpPr/>
          <p:nvPr/>
        </p:nvGrpSpPr>
        <p:grpSpPr>
          <a:xfrm>
            <a:off x="482854" y="897681"/>
            <a:ext cx="4099579" cy="494723"/>
            <a:chOff x="6307692" y="2412944"/>
            <a:chExt cx="4099579" cy="494723"/>
          </a:xfrm>
        </p:grpSpPr>
        <p:sp>
          <p:nvSpPr>
            <p:cNvPr id="10" name="대각선 줄무늬 9"/>
            <p:cNvSpPr/>
            <p:nvPr/>
          </p:nvSpPr>
          <p:spPr>
            <a:xfrm>
              <a:off x="6307692" y="2412944"/>
              <a:ext cx="390698" cy="333141"/>
            </a:xfrm>
            <a:prstGeom prst="diagStripe">
              <a:avLst/>
            </a:prstGeom>
            <a:solidFill>
              <a:srgbClr val="F7AF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03041" y="2584502"/>
              <a:ext cx="3904230" cy="3231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ko-KR"/>
              </a:defPPr>
              <a:lvl1pPr>
                <a:defRPr sz="1500">
                  <a:latin typeface="-윤고딕320" panose="02030504000101010101" pitchFamily="18" charset="-127"/>
                  <a:ea typeface="-윤고딕320" panose="02030504000101010101" pitchFamily="18" charset="-127"/>
                </a:defRPr>
              </a:lvl1pPr>
            </a:lstStyle>
            <a:p>
              <a:r>
                <a:rPr lang="ko-KR" altLang="en-US">
                  <a:latin typeface="나눔스퀘어라운드 ExtraBold"/>
                  <a:ea typeface="나눔스퀘어라운드 ExtraBold"/>
                </a:rPr>
                <a:t>선수 입력 폼 페이지 </a:t>
              </a:r>
              <a:endParaRPr lang="ko-KR" altLang="en-US" dirty="0">
                <a:latin typeface="나눔스퀘어라운드 ExtraBold"/>
                <a:ea typeface="나눔스퀘어라운드 ExtraBold"/>
              </a:endParaRPr>
            </a:p>
          </p:txBody>
        </p:sp>
      </p:grpSp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526B286-D35B-4A68-9C89-9473D4ED3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27" y="5017544"/>
            <a:ext cx="6126018" cy="1348733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8D8639EC-7FE5-47F8-A55E-E204B4D506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10" b="4104"/>
          <a:stretch/>
        </p:blipFill>
        <p:spPr>
          <a:xfrm>
            <a:off x="718127" y="1584374"/>
            <a:ext cx="5525671" cy="2973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7517FF-0372-46DE-B900-0142E5FA56C1}"/>
              </a:ext>
            </a:extLst>
          </p:cNvPr>
          <p:cNvSpPr txBox="1"/>
          <p:nvPr/>
        </p:nvSpPr>
        <p:spPr>
          <a:xfrm>
            <a:off x="721077" y="4630356"/>
            <a:ext cx="390423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1500"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r>
              <a:rPr lang="ko-KR" altLang="en-US">
                <a:latin typeface="나눔스퀘어라운드 ExtraBold"/>
                <a:ea typeface="나눔스퀘어라운드 ExtraBold"/>
              </a:rPr>
              <a:t>사용 Database Query문</a:t>
            </a:r>
            <a:endParaRPr lang="ko-KR" altLang="en-US" dirty="0">
              <a:latin typeface="나눔스퀘어라운드 ExtraBold"/>
              <a:ea typeface="나눔스퀘어라운드 ExtraBold"/>
            </a:endParaRPr>
          </a:p>
        </p:txBody>
      </p:sp>
      <p:pic>
        <p:nvPicPr>
          <p:cNvPr id="9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E597C8B-C49A-409A-8280-22B99D1DD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854" y="1710203"/>
            <a:ext cx="4913746" cy="29180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974B78-1681-4853-9D54-9CC32884AAAD}"/>
              </a:ext>
            </a:extLst>
          </p:cNvPr>
          <p:cNvSpPr txBox="1"/>
          <p:nvPr/>
        </p:nvSpPr>
        <p:spPr>
          <a:xfrm>
            <a:off x="6493804" y="1305265"/>
            <a:ext cx="390423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1500"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r>
              <a:rPr lang="ko-KR" altLang="en-US">
                <a:latin typeface="나눔스퀘어라운드 ExtraBold"/>
                <a:ea typeface="나눔스퀘어라운드 ExtraBold"/>
              </a:rPr>
              <a:t>페이지 JSP 일부</a:t>
            </a:r>
            <a:endParaRPr lang="ko-KR" altLang="en-US" dirty="0">
              <a:latin typeface="나눔스퀘어라운드 ExtraBold"/>
              <a:ea typeface="나눔스퀘어라운드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717569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24BE247-FAE8-4833-B846-B59C836B1445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2" name="직사각형 1"/>
            <p:cNvSpPr/>
            <p:nvPr/>
          </p:nvSpPr>
          <p:spPr>
            <a:xfrm>
              <a:off x="0" y="-1"/>
              <a:ext cx="12192000" cy="9642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906087"/>
              <a:ext cx="12192000" cy="5951913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nppt_15910030566262400">
              <a:extLst>
                <a:ext uri="{FF2B5EF4-FFF2-40B4-BE49-F238E27FC236}">
                  <a16:creationId xmlns:a16="http://schemas.microsoft.com/office/drawing/2014/main" id="{EA6B7D4D-31F0-40C7-960B-CDFD99C55BC1}"/>
                </a:ext>
              </a:extLst>
            </p:cNvPr>
            <p:cNvSpPr/>
            <p:nvPr/>
          </p:nvSpPr>
          <p:spPr>
            <a:xfrm>
              <a:off x="473451" y="333139"/>
              <a:ext cx="11116235" cy="6256320"/>
            </a:xfrm>
            <a:prstGeom prst="rect">
              <a:avLst/>
            </a:prstGeom>
            <a:gradFill rotWithShape="1">
              <a:gsLst>
                <a:gs pos="91000">
                  <a:schemeClr val="bg1"/>
                </a:gs>
                <a:gs pos="91000">
                  <a:schemeClr val="accent1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63500" cap="flat">
              <a:solidFill>
                <a:schemeClr val="bg1"/>
              </a:solidFill>
              <a:prstDash val="solid"/>
              <a:miter lim="800000"/>
            </a:ln>
            <a:effectLst>
              <a:outerShdw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7383" y="223686"/>
              <a:ext cx="5378617" cy="600164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>
                  <a:latin typeface="Tmon몬소리 Black"/>
                  <a:ea typeface="Tmon몬소리 Black"/>
                </a:rPr>
                <a:t>[</a:t>
              </a:r>
              <a:r>
                <a:rPr lang="en-US" altLang="ko-KR" sz="2400" dirty="0" err="1">
                  <a:latin typeface="Tmon몬소리 Black"/>
                  <a:ea typeface="Tmon몬소리 Black"/>
                </a:rPr>
                <a:t>선수</a:t>
              </a:r>
              <a:r>
                <a:rPr lang="en-US" altLang="ko-KR" sz="2400" dirty="0">
                  <a:latin typeface="Tmon몬소리 Black"/>
                  <a:ea typeface="Tmon몬소리 Black"/>
                </a:rPr>
                <a:t>/</a:t>
              </a:r>
              <a:r>
                <a:rPr lang="en-US" altLang="ko-KR" sz="2400" dirty="0" err="1">
                  <a:latin typeface="Tmon몬소리 Black"/>
                  <a:ea typeface="Tmon몬소리 Black"/>
                </a:rPr>
                <a:t>코치</a:t>
              </a:r>
              <a:r>
                <a:rPr lang="en-US" altLang="ko-KR" sz="2400" dirty="0">
                  <a:latin typeface="Tmon몬소리 Black"/>
                  <a:ea typeface="Tmon몬소리 Black"/>
                </a:rPr>
                <a:t>] </a:t>
              </a:r>
              <a:r>
                <a:rPr lang="en-US" altLang="ko-KR" sz="2400" dirty="0" err="1">
                  <a:latin typeface="Tmon몬소리 Black"/>
                  <a:ea typeface="Tmon몬소리 Black"/>
                </a:rPr>
                <a:t>입력</a:t>
              </a:r>
              <a:r>
                <a:rPr lang="en-US" altLang="ko-KR" sz="2400" dirty="0">
                  <a:latin typeface="Tmon몬소리 Black"/>
                  <a:ea typeface="Tmon몬소리 Black"/>
                </a:rPr>
                <a:t> 폼 </a:t>
              </a:r>
              <a:r>
                <a:rPr lang="en-US" altLang="ko-KR" sz="2400" dirty="0" err="1">
                  <a:latin typeface="Tmon몬소리 Black"/>
                  <a:ea typeface="Tmon몬소리 Black"/>
                </a:rPr>
                <a:t>페이지</a:t>
              </a:r>
              <a:endParaRPr lang="en-US" altLang="ko-KR" sz="2400" dirty="0">
                <a:latin typeface="Tmon몬소리 Black"/>
                <a:ea typeface="Tmon몬소리 Black"/>
              </a:endParaRPr>
            </a:p>
          </p:txBody>
        </p:sp>
      </p:grpSp>
      <p:pic>
        <p:nvPicPr>
          <p:cNvPr id="9" name="그림 9">
            <a:extLst>
              <a:ext uri="{FF2B5EF4-FFF2-40B4-BE49-F238E27FC236}">
                <a16:creationId xmlns:a16="http://schemas.microsoft.com/office/drawing/2014/main" id="{EC37086B-9C7A-40C8-A30D-9D55A5635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18" y="3251748"/>
            <a:ext cx="2743200" cy="1116505"/>
          </a:xfrm>
          <a:prstGeom prst="rect">
            <a:avLst/>
          </a:prstGeom>
        </p:spPr>
      </p:pic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544A2F1-CF76-4C4D-9A51-4AEEBE4C9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18" y="4525050"/>
            <a:ext cx="3031836" cy="1225355"/>
          </a:xfrm>
          <a:prstGeom prst="rect">
            <a:avLst/>
          </a:prstGeo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A1F50C5C-FDB6-43F6-8946-67EAC5392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18" y="1379330"/>
            <a:ext cx="3851563" cy="1189884"/>
          </a:xfrm>
          <a:prstGeom prst="rect">
            <a:avLst/>
          </a:prstGeom>
        </p:spPr>
      </p:pic>
      <p:pic>
        <p:nvPicPr>
          <p:cNvPr id="19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CA8FAF1D-0751-4495-9937-2B6376F79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401" y="1979144"/>
            <a:ext cx="4094017" cy="37656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6545AA8-5A6F-4505-BEB6-5AE2C3C1C2BA}"/>
              </a:ext>
            </a:extLst>
          </p:cNvPr>
          <p:cNvSpPr txBox="1"/>
          <p:nvPr/>
        </p:nvSpPr>
        <p:spPr>
          <a:xfrm>
            <a:off x="744168" y="947356"/>
            <a:ext cx="390423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1500"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r>
              <a:rPr lang="ko-KR" altLang="en-US">
                <a:latin typeface="나눔스퀘어라운드 ExtraBold"/>
                <a:ea typeface="나눔스퀘어라운드 ExtraBold"/>
              </a:rPr>
              <a:t>상단 선수 개인정보 입력</a:t>
            </a:r>
            <a:endParaRPr lang="ko-KR" altLang="en-US" dirty="0">
              <a:latin typeface="나눔스퀘어라운드 ExtraBold"/>
              <a:ea typeface="나눔스퀘어라운드 Extra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11E275-9938-4ED7-9D56-A9D0569CFAE9}"/>
              </a:ext>
            </a:extLst>
          </p:cNvPr>
          <p:cNvSpPr txBox="1"/>
          <p:nvPr/>
        </p:nvSpPr>
        <p:spPr>
          <a:xfrm>
            <a:off x="744168" y="2829265"/>
            <a:ext cx="390423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1500"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r>
              <a:rPr lang="ko-KR" altLang="en-US" b="1" dirty="0">
                <a:latin typeface="나눔스퀘어라운드 ExtraBold"/>
                <a:ea typeface="나눔스퀘어라운드 ExtraBold"/>
              </a:rPr>
              <a:t>코치/선수 여부, 팀 여부에 따른 선택 제약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BE2743-0989-4C3F-BA7F-31A6201648BD}"/>
              </a:ext>
            </a:extLst>
          </p:cNvPr>
          <p:cNvSpPr txBox="1"/>
          <p:nvPr/>
        </p:nvSpPr>
        <p:spPr>
          <a:xfrm>
            <a:off x="3780622" y="4526447"/>
            <a:ext cx="3904230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1500"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r>
              <a:rPr lang="ko-KR" altLang="en-US">
                <a:latin typeface="나눔스퀘어라운드 ExtraBold"/>
                <a:ea typeface="나눔스퀘어라운드 ExtraBold"/>
              </a:rPr>
              <a:t>선수 선택 &gt; 자동 선수단 선택 </a:t>
            </a:r>
            <a:endParaRPr lang="ko-KR"/>
          </a:p>
          <a:p>
            <a:r>
              <a:rPr lang="ko-KR" altLang="en-US">
                <a:latin typeface="나눔스퀘어라운드 ExtraBold"/>
                <a:ea typeface="나눔스퀘어라운드 ExtraBold"/>
              </a:rPr>
              <a:t>선수 포지션 </a:t>
            </a:r>
            <a:r>
              <a:rPr lang="ko-KR" altLang="en-US" dirty="0">
                <a:latin typeface="나눔스퀘어라운드 ExtraBold"/>
                <a:ea typeface="나눔스퀘어라운드 ExtraBold"/>
              </a:rPr>
              <a:t>select활성화</a:t>
            </a:r>
            <a:endParaRPr lang="ko-K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AA24CC-0EC1-4F18-A60B-BE5E86DB24A4}"/>
              </a:ext>
            </a:extLst>
          </p:cNvPr>
          <p:cNvSpPr txBox="1"/>
          <p:nvPr/>
        </p:nvSpPr>
        <p:spPr>
          <a:xfrm>
            <a:off x="3618985" y="3256447"/>
            <a:ext cx="3904230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1500"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r>
              <a:rPr lang="ko-KR" altLang="en-US" dirty="0">
                <a:latin typeface="나눔스퀘어라운드 ExtraBold"/>
                <a:ea typeface="나눔스퀘어라운드 ExtraBold"/>
              </a:rPr>
              <a:t>코치 선택 &gt; 선수단 항목만 선택 불가,</a:t>
            </a:r>
            <a:endParaRPr lang="ko-KR" dirty="0"/>
          </a:p>
          <a:p>
            <a:r>
              <a:rPr lang="ko-KR" altLang="en-US" dirty="0" err="1">
                <a:latin typeface="나눔스퀘어라운드 ExtraBold"/>
                <a:ea typeface="나눔스퀘어라운드 ExtraBold"/>
              </a:rPr>
              <a:t>코치포지션</a:t>
            </a:r>
            <a:r>
              <a:rPr lang="ko-KR" altLang="en-US" dirty="0">
                <a:latin typeface="나눔스퀘어라운드 ExtraBold"/>
                <a:ea typeface="나눔스퀘어라운드 ExtraBold"/>
              </a:rPr>
              <a:t> select활성화</a:t>
            </a:r>
            <a:endParaRPr 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111A4F-D739-433E-8DEB-82C1E42EDA65}"/>
              </a:ext>
            </a:extLst>
          </p:cNvPr>
          <p:cNvSpPr txBox="1"/>
          <p:nvPr/>
        </p:nvSpPr>
        <p:spPr>
          <a:xfrm>
            <a:off x="7685456" y="1601252"/>
            <a:ext cx="390423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1500"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r>
              <a:rPr lang="ko-KR" altLang="en-US">
                <a:latin typeface="나눔스퀘어라운드 ExtraBold"/>
                <a:ea typeface="나눔스퀘어라운드 ExtraBold"/>
              </a:rPr>
              <a:t>해당 JavaScript 코드</a:t>
            </a:r>
            <a:endParaRPr lang="ko-KR" altLang="en-US" dirty="0">
              <a:latin typeface="나눔스퀘어라운드 ExtraBold"/>
              <a:ea typeface="나눔스퀘어라운드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55613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24BE247-FAE8-4833-B846-B59C836B1445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2" name="직사각형 1"/>
            <p:cNvSpPr/>
            <p:nvPr/>
          </p:nvSpPr>
          <p:spPr>
            <a:xfrm>
              <a:off x="0" y="-1"/>
              <a:ext cx="12192000" cy="9642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906087"/>
              <a:ext cx="12192000" cy="5951913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nppt_15910030566262400">
              <a:extLst>
                <a:ext uri="{FF2B5EF4-FFF2-40B4-BE49-F238E27FC236}">
                  <a16:creationId xmlns:a16="http://schemas.microsoft.com/office/drawing/2014/main" id="{EA6B7D4D-31F0-40C7-960B-CDFD99C55BC1}"/>
                </a:ext>
              </a:extLst>
            </p:cNvPr>
            <p:cNvSpPr/>
            <p:nvPr/>
          </p:nvSpPr>
          <p:spPr>
            <a:xfrm>
              <a:off x="473451" y="333139"/>
              <a:ext cx="11116235" cy="6256320"/>
            </a:xfrm>
            <a:prstGeom prst="rect">
              <a:avLst/>
            </a:prstGeom>
            <a:gradFill rotWithShape="1">
              <a:gsLst>
                <a:gs pos="91000">
                  <a:schemeClr val="bg1"/>
                </a:gs>
                <a:gs pos="91000">
                  <a:schemeClr val="accent1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63500" cap="flat">
              <a:solidFill>
                <a:schemeClr val="bg1"/>
              </a:solidFill>
              <a:prstDash val="solid"/>
              <a:miter lim="800000"/>
            </a:ln>
            <a:effectLst>
              <a:outerShdw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7383" y="223686"/>
              <a:ext cx="5378617" cy="600164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>
                  <a:latin typeface="Tmon몬소리 Black"/>
                  <a:ea typeface="Tmon몬소리 Black"/>
                </a:rPr>
                <a:t>[</a:t>
              </a:r>
              <a:r>
                <a:rPr lang="en-US" altLang="ko-KR" sz="2400" dirty="0" err="1">
                  <a:latin typeface="Tmon몬소리 Black"/>
                  <a:ea typeface="Tmon몬소리 Black"/>
                </a:rPr>
                <a:t>선수</a:t>
              </a:r>
              <a:r>
                <a:rPr lang="en-US" altLang="ko-KR" sz="2400" dirty="0">
                  <a:latin typeface="Tmon몬소리 Black"/>
                  <a:ea typeface="Tmon몬소리 Black"/>
                </a:rPr>
                <a:t>/</a:t>
              </a:r>
              <a:r>
                <a:rPr lang="en-US" altLang="ko-KR" sz="2400" dirty="0" err="1">
                  <a:latin typeface="Tmon몬소리 Black"/>
                  <a:ea typeface="Tmon몬소리 Black"/>
                </a:rPr>
                <a:t>코치</a:t>
              </a:r>
              <a:r>
                <a:rPr lang="en-US" altLang="ko-KR" sz="2400" dirty="0">
                  <a:latin typeface="Tmon몬소리 Black"/>
                  <a:ea typeface="Tmon몬소리 Black"/>
                </a:rPr>
                <a:t>] </a:t>
              </a:r>
              <a:r>
                <a:rPr lang="en-US" altLang="ko-KR" sz="2400" dirty="0" err="1">
                  <a:latin typeface="Tmon몬소리 Black"/>
                  <a:ea typeface="Tmon몬소리 Black"/>
                </a:rPr>
                <a:t>입력</a:t>
              </a:r>
              <a:r>
                <a:rPr lang="en-US" altLang="ko-KR" sz="2400" dirty="0">
                  <a:latin typeface="Tmon몬소리 Black"/>
                  <a:ea typeface="Tmon몬소리 Black"/>
                </a:rPr>
                <a:t> 폼 </a:t>
              </a:r>
              <a:r>
                <a:rPr lang="en-US" altLang="ko-KR" sz="2400" dirty="0" err="1">
                  <a:latin typeface="Tmon몬소리 Black"/>
                  <a:ea typeface="Tmon몬소리 Black"/>
                </a:rPr>
                <a:t>페이지</a:t>
              </a:r>
              <a:endParaRPr lang="en-US" altLang="ko-KR" sz="2400" dirty="0">
                <a:latin typeface="Tmon몬소리 Black"/>
                <a:ea typeface="Tmon몬소리 Black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6545AA8-5A6F-4505-BEB6-5AE2C3C1C2BA}"/>
              </a:ext>
            </a:extLst>
          </p:cNvPr>
          <p:cNvSpPr txBox="1"/>
          <p:nvPr/>
        </p:nvSpPr>
        <p:spPr>
          <a:xfrm>
            <a:off x="942625" y="1189811"/>
            <a:ext cx="3904230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1500"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r>
              <a:rPr lang="ko-KR" altLang="en-US">
                <a:latin typeface="나눔스퀘어라운드 ExtraBold"/>
                <a:ea typeface="나눔스퀘어라운드 ExtraBold"/>
              </a:rPr>
              <a:t>선수 사용손 입력 시 </a:t>
            </a:r>
            <a:endParaRPr lang="ko-KR" altLang="en-US" dirty="0">
              <a:latin typeface="나눔스퀘어라운드 ExtraBold"/>
              <a:ea typeface="나눔스퀘어라운드 ExtraBold"/>
            </a:endParaRPr>
          </a:p>
          <a:p>
            <a:r>
              <a:rPr lang="ko-KR" altLang="en-US">
                <a:latin typeface="나눔스퀘어라운드 ExtraBold"/>
                <a:ea typeface="나눔스퀘어라운드 ExtraBold"/>
              </a:rPr>
              <a:t>radio 버튼선택으로 사용 손 조합하여 입력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BEFFFC41-57AD-468A-B7A7-FC76C7AE2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836" y="2027621"/>
            <a:ext cx="2743200" cy="140482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A52F47C-A0C6-424A-BD03-FE199419CE06}"/>
              </a:ext>
            </a:extLst>
          </p:cNvPr>
          <p:cNvGrpSpPr/>
          <p:nvPr/>
        </p:nvGrpSpPr>
        <p:grpSpPr>
          <a:xfrm>
            <a:off x="5267037" y="1189811"/>
            <a:ext cx="4739287" cy="2473570"/>
            <a:chOff x="3881582" y="1547720"/>
            <a:chExt cx="4739287" cy="2473570"/>
          </a:xfrm>
        </p:grpSpPr>
        <p:pic>
          <p:nvPicPr>
            <p:cNvPr id="20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BE99566F-5A5B-4CFF-B48F-0D7927E9CC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8444" b="621"/>
            <a:stretch/>
          </p:blipFill>
          <p:spPr>
            <a:xfrm>
              <a:off x="3881582" y="1970833"/>
              <a:ext cx="4739287" cy="20504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A66B02-FB57-4167-B17B-A00120A2B1D8}"/>
                </a:ext>
              </a:extLst>
            </p:cNvPr>
            <p:cNvSpPr txBox="1"/>
            <p:nvPr/>
          </p:nvSpPr>
          <p:spPr>
            <a:xfrm>
              <a:off x="3884531" y="1547720"/>
              <a:ext cx="3904230" cy="3231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ko-KR"/>
              </a:defPPr>
              <a:lvl1pPr>
                <a:defRPr sz="1500">
                  <a:latin typeface="-윤고딕320" panose="02030504000101010101" pitchFamily="18" charset="-127"/>
                  <a:ea typeface="-윤고딕320" panose="02030504000101010101" pitchFamily="18" charset="-127"/>
                </a:defRPr>
              </a:lvl1pPr>
            </a:lstStyle>
            <a:p>
              <a:r>
                <a:rPr lang="ko-KR" altLang="en-US">
                  <a:latin typeface="나눔스퀘어라운드 ExtraBold"/>
                  <a:ea typeface="나눔스퀘어라운드 ExtraBold"/>
                </a:rPr>
                <a:t>해당 JavaScript 코드</a:t>
              </a:r>
              <a:endParaRPr lang="ko-KR" altLang="en-US" dirty="0">
                <a:latin typeface="나눔스퀘어라운드 ExtraBold"/>
                <a:ea typeface="나눔스퀘어라운드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1706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343807"/>
            <a:ext cx="12192000" cy="2170386"/>
          </a:xfrm>
          <a:prstGeom prst="rect">
            <a:avLst/>
          </a:prstGeom>
          <a:solidFill>
            <a:srgbClr val="FF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ㅍ</a:t>
            </a:r>
          </a:p>
        </p:txBody>
      </p:sp>
      <p:sp>
        <p:nvSpPr>
          <p:cNvPr id="6" name="타원 5"/>
          <p:cNvSpPr/>
          <p:nvPr/>
        </p:nvSpPr>
        <p:spPr>
          <a:xfrm>
            <a:off x="4479113" y="1812113"/>
            <a:ext cx="3233774" cy="323377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28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itchFamily="34" charset="0"/>
                <a:ea typeface="Yoon 윤고딕 520_TT" pitchFamily="18" charset="-127"/>
              </a:rPr>
              <a:t>경기일정</a:t>
            </a:r>
            <a:endParaRPr lang="en-US" altLang="ko-KR" sz="28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Demi ITC" pitchFamily="34" charset="0"/>
              <a:ea typeface="Yoon 윤고딕 520_TT" pitchFamily="18" charset="-127"/>
            </a:endParaRPr>
          </a:p>
          <a:p>
            <a:pPr algn="ctr"/>
            <a:r>
              <a:rPr lang="en-US" altLang="ko-KR" sz="28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itchFamily="34" charset="0"/>
                <a:ea typeface="Yoon 윤고딕 520_TT" pitchFamily="18" charset="-127"/>
              </a:rPr>
              <a:t>(</a:t>
            </a:r>
            <a:r>
              <a:rPr lang="ko-KR" altLang="en-US" sz="28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itchFamily="34" charset="0"/>
                <a:ea typeface="Yoon 윤고딕 520_TT" pitchFamily="18" charset="-127"/>
              </a:rPr>
              <a:t>전체보기</a:t>
            </a:r>
            <a:r>
              <a:rPr lang="en-US" altLang="ko-KR" sz="28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itchFamily="34" charset="0"/>
                <a:ea typeface="Yoon 윤고딕 520_TT" pitchFamily="18" charset="-127"/>
              </a:rPr>
              <a:t>)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Demi ITC" pitchFamily="34" charset="0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66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87e28ce340_0_134"/>
          <p:cNvSpPr/>
          <p:nvPr/>
        </p:nvSpPr>
        <p:spPr>
          <a:xfrm>
            <a:off x="717383" y="223686"/>
            <a:ext cx="53787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상품등록</a:t>
            </a:r>
            <a:endParaRPr sz="2400" b="1" i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7" name="Google Shape;547;g87e28ce340_0_134"/>
          <p:cNvSpPr/>
          <p:nvPr/>
        </p:nvSpPr>
        <p:spPr>
          <a:xfrm>
            <a:off x="0" y="-1"/>
            <a:ext cx="12192000" cy="964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g87e28ce340_0_134"/>
          <p:cNvSpPr/>
          <p:nvPr/>
        </p:nvSpPr>
        <p:spPr>
          <a:xfrm>
            <a:off x="0" y="906087"/>
            <a:ext cx="12192000" cy="59520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nppt_15910030566262400">
            <a:extLst>
              <a:ext uri="{FF2B5EF4-FFF2-40B4-BE49-F238E27FC236}">
                <a16:creationId xmlns:a16="http://schemas.microsoft.com/office/drawing/2014/main" id="{A8B4FE8F-DEDA-4F93-A409-AA5983B71606}"/>
              </a:ext>
            </a:extLst>
          </p:cNvPr>
          <p:cNvSpPr/>
          <p:nvPr/>
        </p:nvSpPr>
        <p:spPr>
          <a:xfrm>
            <a:off x="472790" y="345246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</p:txBody>
      </p:sp>
      <p:sp>
        <p:nvSpPr>
          <p:cNvPr id="36" name="Google Shape;533;g87e28ce340_0_0">
            <a:extLst>
              <a:ext uri="{FF2B5EF4-FFF2-40B4-BE49-F238E27FC236}">
                <a16:creationId xmlns:a16="http://schemas.microsoft.com/office/drawing/2014/main" id="{8845FDBC-4DEA-41C9-88B1-1556408F2BA1}"/>
              </a:ext>
            </a:extLst>
          </p:cNvPr>
          <p:cNvSpPr/>
          <p:nvPr/>
        </p:nvSpPr>
        <p:spPr>
          <a:xfrm>
            <a:off x="8012638" y="2550425"/>
            <a:ext cx="390600" cy="333000"/>
          </a:xfrm>
          <a:prstGeom prst="diagStripe">
            <a:avLst>
              <a:gd name="adj" fmla="val 50000"/>
            </a:avLst>
          </a:prstGeom>
          <a:solidFill>
            <a:srgbClr val="F7A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" name="Google Shape;534;g87e28ce340_0_0">
            <a:extLst>
              <a:ext uri="{FF2B5EF4-FFF2-40B4-BE49-F238E27FC236}">
                <a16:creationId xmlns:a16="http://schemas.microsoft.com/office/drawing/2014/main" id="{C9B403E2-6ED1-42D9-8EE9-8E54B5FA875A}"/>
              </a:ext>
            </a:extLst>
          </p:cNvPr>
          <p:cNvCxnSpPr>
            <a:cxnSpLocks/>
          </p:cNvCxnSpPr>
          <p:nvPr/>
        </p:nvCxnSpPr>
        <p:spPr>
          <a:xfrm>
            <a:off x="4593514" y="3874680"/>
            <a:ext cx="1950040" cy="740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9999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41" name="Google Shape;540;g87e28ce340_0_0">
            <a:extLst>
              <a:ext uri="{FF2B5EF4-FFF2-40B4-BE49-F238E27FC236}">
                <a16:creationId xmlns:a16="http://schemas.microsoft.com/office/drawing/2014/main" id="{42C0FA10-5CFC-4AB5-A35C-F66C12B4390A}"/>
              </a:ext>
            </a:extLst>
          </p:cNvPr>
          <p:cNvSpPr/>
          <p:nvPr/>
        </p:nvSpPr>
        <p:spPr>
          <a:xfrm>
            <a:off x="7857103" y="1090945"/>
            <a:ext cx="1952100" cy="39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달력 생성 코드</a:t>
            </a:r>
            <a:endParaRPr sz="15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4" name="Google Shape;538;g87e28ce340_0_0">
            <a:extLst>
              <a:ext uri="{FF2B5EF4-FFF2-40B4-BE49-F238E27FC236}">
                <a16:creationId xmlns:a16="http://schemas.microsoft.com/office/drawing/2014/main" id="{1F087595-DA15-4CF3-9360-8B7DD6F2C1AE}"/>
              </a:ext>
            </a:extLst>
          </p:cNvPr>
          <p:cNvSpPr/>
          <p:nvPr/>
        </p:nvSpPr>
        <p:spPr>
          <a:xfrm>
            <a:off x="6023112" y="1566182"/>
            <a:ext cx="5565913" cy="48147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 cap="flat" cmpd="sng">
            <a:solidFill>
              <a:srgbClr val="F7AF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`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1E5F0C0-67E5-46CC-9199-6CC754AEB904}"/>
              </a:ext>
            </a:extLst>
          </p:cNvPr>
          <p:cNvSpPr/>
          <p:nvPr/>
        </p:nvSpPr>
        <p:spPr>
          <a:xfrm>
            <a:off x="742322" y="223686"/>
            <a:ext cx="5378617" cy="600164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경기일정 폼</a:t>
            </a:r>
            <a:r>
              <a:rPr lang="en-US" altLang="ko-KR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전체보기</a:t>
            </a:r>
            <a:r>
              <a:rPr lang="en-US" altLang="ko-KR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77" y="1187886"/>
            <a:ext cx="4416029" cy="49147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444" y="1857255"/>
            <a:ext cx="2414709" cy="26420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153" y="1914349"/>
            <a:ext cx="2463927" cy="36215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39" y="4716141"/>
            <a:ext cx="2279767" cy="147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208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87e28ce340_0_154"/>
          <p:cNvSpPr/>
          <p:nvPr/>
        </p:nvSpPr>
        <p:spPr>
          <a:xfrm>
            <a:off x="0" y="0"/>
            <a:ext cx="12192000" cy="964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9" name="Google Shape;569;g87e28ce340_0_154"/>
          <p:cNvSpPr/>
          <p:nvPr/>
        </p:nvSpPr>
        <p:spPr>
          <a:xfrm>
            <a:off x="0" y="906087"/>
            <a:ext cx="12192000" cy="59520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nppt_15910030566262400">
            <a:extLst>
              <a:ext uri="{FF2B5EF4-FFF2-40B4-BE49-F238E27FC236}">
                <a16:creationId xmlns:a16="http://schemas.microsoft.com/office/drawing/2014/main" id="{AC92FDA2-BF96-4C69-A3EC-7AE9B9FAFB87}"/>
              </a:ext>
            </a:extLst>
          </p:cNvPr>
          <p:cNvSpPr/>
          <p:nvPr/>
        </p:nvSpPr>
        <p:spPr>
          <a:xfrm>
            <a:off x="473451" y="333139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</p:txBody>
      </p:sp>
      <p:sp>
        <p:nvSpPr>
          <p:cNvPr id="36" name="Google Shape;556;g87e28ce340_0_134">
            <a:extLst>
              <a:ext uri="{FF2B5EF4-FFF2-40B4-BE49-F238E27FC236}">
                <a16:creationId xmlns:a16="http://schemas.microsoft.com/office/drawing/2014/main" id="{7E1D9D57-D47D-4D9F-84C5-12C8CFFE9F0C}"/>
              </a:ext>
            </a:extLst>
          </p:cNvPr>
          <p:cNvSpPr/>
          <p:nvPr/>
        </p:nvSpPr>
        <p:spPr>
          <a:xfrm>
            <a:off x="5665950" y="1510400"/>
            <a:ext cx="5846736" cy="192746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AF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559;g87e28ce340_0_134">
            <a:extLst>
              <a:ext uri="{FF2B5EF4-FFF2-40B4-BE49-F238E27FC236}">
                <a16:creationId xmlns:a16="http://schemas.microsoft.com/office/drawing/2014/main" id="{2C29277F-3573-41A0-A0BC-DBA38A5F1823}"/>
              </a:ext>
            </a:extLst>
          </p:cNvPr>
          <p:cNvSpPr/>
          <p:nvPr/>
        </p:nvSpPr>
        <p:spPr>
          <a:xfrm>
            <a:off x="5958038" y="3777196"/>
            <a:ext cx="5246663" cy="159036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 cap="flat" cmpd="sng">
            <a:solidFill>
              <a:srgbClr val="F7AF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`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561;g87e28ce340_0_134">
            <a:extLst>
              <a:ext uri="{FF2B5EF4-FFF2-40B4-BE49-F238E27FC236}">
                <a16:creationId xmlns:a16="http://schemas.microsoft.com/office/drawing/2014/main" id="{064D0310-E783-4F34-A188-43A7EC46421E}"/>
              </a:ext>
            </a:extLst>
          </p:cNvPr>
          <p:cNvSpPr/>
          <p:nvPr/>
        </p:nvSpPr>
        <p:spPr>
          <a:xfrm>
            <a:off x="7988975" y="1021149"/>
            <a:ext cx="952747" cy="39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경기전</a:t>
            </a:r>
            <a:endParaRPr sz="1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1" name="Google Shape;562;g87e28ce340_0_134">
            <a:extLst>
              <a:ext uri="{FF2B5EF4-FFF2-40B4-BE49-F238E27FC236}">
                <a16:creationId xmlns:a16="http://schemas.microsoft.com/office/drawing/2014/main" id="{C6B252FD-CE26-4D48-AAB3-76C72AED8739}"/>
              </a:ext>
            </a:extLst>
          </p:cNvPr>
          <p:cNvSpPr/>
          <p:nvPr/>
        </p:nvSpPr>
        <p:spPr>
          <a:xfrm>
            <a:off x="7584706" y="5815700"/>
            <a:ext cx="1179587" cy="39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경기취소</a:t>
            </a:r>
            <a:endParaRPr sz="15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774602C-A115-48EF-B0CD-1D3DB626DC88}"/>
              </a:ext>
            </a:extLst>
          </p:cNvPr>
          <p:cNvSpPr/>
          <p:nvPr/>
        </p:nvSpPr>
        <p:spPr>
          <a:xfrm>
            <a:off x="742322" y="223686"/>
            <a:ext cx="5378617" cy="600164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경기일정 폼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전체보기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77" y="1634090"/>
            <a:ext cx="4473784" cy="4357719"/>
          </a:xfrm>
          <a:prstGeom prst="rect">
            <a:avLst/>
          </a:prstGeom>
        </p:spPr>
      </p:pic>
      <p:sp>
        <p:nvSpPr>
          <p:cNvPr id="44" name="Google Shape;553;g87e28ce340_0_134">
            <a:extLst>
              <a:ext uri="{FF2B5EF4-FFF2-40B4-BE49-F238E27FC236}">
                <a16:creationId xmlns:a16="http://schemas.microsoft.com/office/drawing/2014/main" id="{F5FBF398-7ED6-4091-BF28-350234F6CB6E}"/>
              </a:ext>
            </a:extLst>
          </p:cNvPr>
          <p:cNvSpPr/>
          <p:nvPr/>
        </p:nvSpPr>
        <p:spPr>
          <a:xfrm>
            <a:off x="3857280" y="3219500"/>
            <a:ext cx="628090" cy="17942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553;g87e28ce340_0_134">
            <a:extLst>
              <a:ext uri="{FF2B5EF4-FFF2-40B4-BE49-F238E27FC236}">
                <a16:creationId xmlns:a16="http://schemas.microsoft.com/office/drawing/2014/main" id="{F5FBF398-7ED6-4091-BF28-350234F6CB6E}"/>
              </a:ext>
            </a:extLst>
          </p:cNvPr>
          <p:cNvSpPr/>
          <p:nvPr/>
        </p:nvSpPr>
        <p:spPr>
          <a:xfrm>
            <a:off x="4500569" y="3266023"/>
            <a:ext cx="628090" cy="17942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" name="Google Shape;555;g87e28ce340_0_134">
            <a:extLst>
              <a:ext uri="{FF2B5EF4-FFF2-40B4-BE49-F238E27FC236}">
                <a16:creationId xmlns:a16="http://schemas.microsoft.com/office/drawing/2014/main" id="{062DF0C7-C570-4194-A4A2-1EF0136C7A4A}"/>
              </a:ext>
            </a:extLst>
          </p:cNvPr>
          <p:cNvCxnSpPr>
            <a:cxnSpLocks/>
          </p:cNvCxnSpPr>
          <p:nvPr/>
        </p:nvCxnSpPr>
        <p:spPr>
          <a:xfrm flipV="1">
            <a:off x="5165460" y="1203157"/>
            <a:ext cx="2717631" cy="2148078"/>
          </a:xfrm>
          <a:prstGeom prst="bentConnector3">
            <a:avLst>
              <a:gd name="adj1" fmla="val 12103"/>
            </a:avLst>
          </a:prstGeom>
          <a:noFill/>
          <a:ln w="9525" cap="flat" cmpd="sng">
            <a:solidFill>
              <a:srgbClr val="FF9999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39" name="Google Shape;560;g87e28ce340_0_134">
            <a:extLst>
              <a:ext uri="{FF2B5EF4-FFF2-40B4-BE49-F238E27FC236}">
                <a16:creationId xmlns:a16="http://schemas.microsoft.com/office/drawing/2014/main" id="{02E55525-BB8D-4DAC-B586-E27047C2932C}"/>
              </a:ext>
            </a:extLst>
          </p:cNvPr>
          <p:cNvCxnSpPr>
            <a:cxnSpLocks/>
          </p:cNvCxnSpPr>
          <p:nvPr/>
        </p:nvCxnSpPr>
        <p:spPr>
          <a:xfrm>
            <a:off x="4389120" y="3213859"/>
            <a:ext cx="3080084" cy="2814020"/>
          </a:xfrm>
          <a:prstGeom prst="bentConnector3">
            <a:avLst>
              <a:gd name="adj1" fmla="val 39063"/>
            </a:avLst>
          </a:prstGeom>
          <a:noFill/>
          <a:ln w="9525" cap="flat" cmpd="sng">
            <a:solidFill>
              <a:srgbClr val="FF9999"/>
            </a:solidFill>
            <a:prstDash val="solid"/>
            <a:miter lim="800000"/>
            <a:headEnd type="none" w="sm" len="sm"/>
            <a:tailEnd type="oval" w="med" len="med"/>
          </a:ln>
        </p:spPr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48" y="1600120"/>
            <a:ext cx="5054082" cy="164180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177" y="3984061"/>
            <a:ext cx="4438282" cy="12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35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87e28ce340_0_154"/>
          <p:cNvSpPr/>
          <p:nvPr/>
        </p:nvSpPr>
        <p:spPr>
          <a:xfrm>
            <a:off x="0" y="-1"/>
            <a:ext cx="12192000" cy="964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9" name="Google Shape;569;g87e28ce340_0_154"/>
          <p:cNvSpPr/>
          <p:nvPr/>
        </p:nvSpPr>
        <p:spPr>
          <a:xfrm>
            <a:off x="0" y="906087"/>
            <a:ext cx="12192000" cy="59520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nppt_15910030566262400">
            <a:extLst>
              <a:ext uri="{FF2B5EF4-FFF2-40B4-BE49-F238E27FC236}">
                <a16:creationId xmlns:a16="http://schemas.microsoft.com/office/drawing/2014/main" id="{AC92FDA2-BF96-4C69-A3EC-7AE9B9FAFB87}"/>
              </a:ext>
            </a:extLst>
          </p:cNvPr>
          <p:cNvSpPr/>
          <p:nvPr/>
        </p:nvSpPr>
        <p:spPr>
          <a:xfrm>
            <a:off x="473451" y="333139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</p:txBody>
      </p:sp>
      <p:sp>
        <p:nvSpPr>
          <p:cNvPr id="36" name="Google Shape;556;g87e28ce340_0_134">
            <a:extLst>
              <a:ext uri="{FF2B5EF4-FFF2-40B4-BE49-F238E27FC236}">
                <a16:creationId xmlns:a16="http://schemas.microsoft.com/office/drawing/2014/main" id="{7E1D9D57-D47D-4D9F-84C5-12C8CFFE9F0C}"/>
              </a:ext>
            </a:extLst>
          </p:cNvPr>
          <p:cNvSpPr/>
          <p:nvPr/>
        </p:nvSpPr>
        <p:spPr>
          <a:xfrm>
            <a:off x="5665950" y="1510400"/>
            <a:ext cx="5846736" cy="192746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AF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559;g87e28ce340_0_134">
            <a:extLst>
              <a:ext uri="{FF2B5EF4-FFF2-40B4-BE49-F238E27FC236}">
                <a16:creationId xmlns:a16="http://schemas.microsoft.com/office/drawing/2014/main" id="{2C29277F-3573-41A0-A0BC-DBA38A5F1823}"/>
              </a:ext>
            </a:extLst>
          </p:cNvPr>
          <p:cNvSpPr/>
          <p:nvPr/>
        </p:nvSpPr>
        <p:spPr>
          <a:xfrm>
            <a:off x="5958038" y="3777196"/>
            <a:ext cx="5246663" cy="159036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 cap="flat" cmpd="sng">
            <a:solidFill>
              <a:srgbClr val="F7AF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`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561;g87e28ce340_0_134">
            <a:extLst>
              <a:ext uri="{FF2B5EF4-FFF2-40B4-BE49-F238E27FC236}">
                <a16:creationId xmlns:a16="http://schemas.microsoft.com/office/drawing/2014/main" id="{064D0310-E783-4F34-A188-43A7EC46421E}"/>
              </a:ext>
            </a:extLst>
          </p:cNvPr>
          <p:cNvSpPr/>
          <p:nvPr/>
        </p:nvSpPr>
        <p:spPr>
          <a:xfrm>
            <a:off x="7988975" y="1021149"/>
            <a:ext cx="952747" cy="39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경기종료</a:t>
            </a:r>
            <a:endParaRPr sz="1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1" name="Google Shape;562;g87e28ce340_0_134">
            <a:extLst>
              <a:ext uri="{FF2B5EF4-FFF2-40B4-BE49-F238E27FC236}">
                <a16:creationId xmlns:a16="http://schemas.microsoft.com/office/drawing/2014/main" id="{C6B252FD-CE26-4D48-AAB3-76C72AED8739}"/>
              </a:ext>
            </a:extLst>
          </p:cNvPr>
          <p:cNvSpPr/>
          <p:nvPr/>
        </p:nvSpPr>
        <p:spPr>
          <a:xfrm>
            <a:off x="7584706" y="5459563"/>
            <a:ext cx="1179587" cy="39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경기중</a:t>
            </a:r>
            <a:endParaRPr sz="1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774602C-A115-48EF-B0CD-1D3DB626DC88}"/>
              </a:ext>
            </a:extLst>
          </p:cNvPr>
          <p:cNvSpPr/>
          <p:nvPr/>
        </p:nvSpPr>
        <p:spPr>
          <a:xfrm>
            <a:off x="742322" y="223686"/>
            <a:ext cx="5378617" cy="600164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경기일정 폼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전체보기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77" y="1634090"/>
            <a:ext cx="4473784" cy="4357719"/>
          </a:xfrm>
          <a:prstGeom prst="rect">
            <a:avLst/>
          </a:prstGeom>
        </p:spPr>
      </p:pic>
      <p:sp>
        <p:nvSpPr>
          <p:cNvPr id="44" name="Google Shape;553;g87e28ce340_0_134">
            <a:extLst>
              <a:ext uri="{FF2B5EF4-FFF2-40B4-BE49-F238E27FC236}">
                <a16:creationId xmlns:a16="http://schemas.microsoft.com/office/drawing/2014/main" id="{F5FBF398-7ED6-4091-BF28-350234F6CB6E}"/>
              </a:ext>
            </a:extLst>
          </p:cNvPr>
          <p:cNvSpPr/>
          <p:nvPr/>
        </p:nvSpPr>
        <p:spPr>
          <a:xfrm>
            <a:off x="2586744" y="3219500"/>
            <a:ext cx="628090" cy="17942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553;g87e28ce340_0_134">
            <a:extLst>
              <a:ext uri="{FF2B5EF4-FFF2-40B4-BE49-F238E27FC236}">
                <a16:creationId xmlns:a16="http://schemas.microsoft.com/office/drawing/2014/main" id="{F5FBF398-7ED6-4091-BF28-350234F6CB6E}"/>
              </a:ext>
            </a:extLst>
          </p:cNvPr>
          <p:cNvSpPr/>
          <p:nvPr/>
        </p:nvSpPr>
        <p:spPr>
          <a:xfrm>
            <a:off x="4500569" y="3901287"/>
            <a:ext cx="628090" cy="17942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" name="Google Shape;555;g87e28ce340_0_134">
            <a:extLst>
              <a:ext uri="{FF2B5EF4-FFF2-40B4-BE49-F238E27FC236}">
                <a16:creationId xmlns:a16="http://schemas.microsoft.com/office/drawing/2014/main" id="{062DF0C7-C570-4194-A4A2-1EF0136C7A4A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3214834" y="1203157"/>
            <a:ext cx="4668257" cy="210605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9999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39" name="Google Shape;560;g87e28ce340_0_134">
            <a:extLst>
              <a:ext uri="{FF2B5EF4-FFF2-40B4-BE49-F238E27FC236}">
                <a16:creationId xmlns:a16="http://schemas.microsoft.com/office/drawing/2014/main" id="{02E55525-BB8D-4DAC-B586-E27047C2932C}"/>
              </a:ext>
            </a:extLst>
          </p:cNvPr>
          <p:cNvCxnSpPr>
            <a:cxnSpLocks/>
          </p:cNvCxnSpPr>
          <p:nvPr/>
        </p:nvCxnSpPr>
        <p:spPr>
          <a:xfrm>
            <a:off x="5150261" y="3979103"/>
            <a:ext cx="2328568" cy="1709428"/>
          </a:xfrm>
          <a:prstGeom prst="bentConnector3">
            <a:avLst>
              <a:gd name="adj1" fmla="val 18172"/>
            </a:avLst>
          </a:prstGeom>
          <a:noFill/>
          <a:ln w="9525" cap="flat" cmpd="sng">
            <a:solidFill>
              <a:srgbClr val="FF9999"/>
            </a:solidFill>
            <a:prstDash val="solid"/>
            <a:miter lim="800000"/>
            <a:headEnd type="none" w="sm" len="sm"/>
            <a:tailEnd type="oval" w="med" len="med"/>
          </a:ln>
        </p:spPr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161" y="1634090"/>
            <a:ext cx="5275539" cy="16949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68" y="4107751"/>
            <a:ext cx="4902731" cy="104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99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343807"/>
            <a:ext cx="12192000" cy="2170386"/>
          </a:xfrm>
          <a:prstGeom prst="rect">
            <a:avLst/>
          </a:prstGeom>
          <a:solidFill>
            <a:srgbClr val="FF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ㅍ</a:t>
            </a:r>
          </a:p>
        </p:txBody>
      </p:sp>
      <p:sp>
        <p:nvSpPr>
          <p:cNvPr id="6" name="타원 5"/>
          <p:cNvSpPr/>
          <p:nvPr/>
        </p:nvSpPr>
        <p:spPr>
          <a:xfrm>
            <a:off x="4479113" y="1812113"/>
            <a:ext cx="3233774" cy="323377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28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itchFamily="34" charset="0"/>
                <a:ea typeface="Yoon 윤고딕 520_TT" pitchFamily="18" charset="-127"/>
              </a:rPr>
              <a:t>GAME BOX</a:t>
            </a:r>
          </a:p>
          <a:p>
            <a:pPr algn="ctr"/>
            <a:r>
              <a:rPr lang="en-US" altLang="ko-KR" sz="28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itchFamily="34" charset="0"/>
                <a:ea typeface="Yoon 윤고딕 520_TT" pitchFamily="18" charset="-127"/>
              </a:rPr>
              <a:t>CRUD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Demi ITC" pitchFamily="34" charset="0"/>
              <a:ea typeface="Yoon 윤고딕 520_TT" pitchFamily="18" charset="-127"/>
            </a:endParaRPr>
          </a:p>
          <a:p>
            <a:pPr algn="ctr"/>
            <a:r>
              <a:rPr lang="en-US" altLang="ko-KR" sz="28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itchFamily="34" charset="0"/>
                <a:ea typeface="Yoon 윤고딕 520_TT" pitchFamily="18" charset="-127"/>
              </a:rPr>
              <a:t>(</a:t>
            </a:r>
            <a:r>
              <a:rPr lang="ko-KR" altLang="en-US" sz="28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itchFamily="34" charset="0"/>
                <a:ea typeface="Yoon 윤고딕 520_TT" pitchFamily="18" charset="-127"/>
              </a:rPr>
              <a:t>상세보기</a:t>
            </a:r>
            <a:r>
              <a:rPr lang="en-US" altLang="ko-KR" sz="28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itchFamily="34" charset="0"/>
                <a:ea typeface="Yoon 윤고딕 520_TT" pitchFamily="18" charset="-127"/>
              </a:rPr>
              <a:t>)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Demi ITC" pitchFamily="34" charset="0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996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87e28ce340_0_194"/>
          <p:cNvSpPr/>
          <p:nvPr/>
        </p:nvSpPr>
        <p:spPr>
          <a:xfrm>
            <a:off x="717383" y="223686"/>
            <a:ext cx="53787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상품등록</a:t>
            </a:r>
            <a:endParaRPr sz="2400" b="1" i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0" name="Google Shape;610;g87e28ce340_0_194"/>
          <p:cNvSpPr/>
          <p:nvPr/>
        </p:nvSpPr>
        <p:spPr>
          <a:xfrm>
            <a:off x="0" y="-1"/>
            <a:ext cx="12192000" cy="964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1" name="Google Shape;611;g87e28ce340_0_194"/>
          <p:cNvSpPr/>
          <p:nvPr/>
        </p:nvSpPr>
        <p:spPr>
          <a:xfrm>
            <a:off x="0" y="906087"/>
            <a:ext cx="12192000" cy="59520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nppt_15910030566262400">
            <a:extLst>
              <a:ext uri="{FF2B5EF4-FFF2-40B4-BE49-F238E27FC236}">
                <a16:creationId xmlns:a16="http://schemas.microsoft.com/office/drawing/2014/main" id="{5D7A9A0D-3F84-4EEA-9BFF-3CA2E47F0CCB}"/>
              </a:ext>
            </a:extLst>
          </p:cNvPr>
          <p:cNvSpPr/>
          <p:nvPr/>
        </p:nvSpPr>
        <p:spPr>
          <a:xfrm>
            <a:off x="473451" y="333139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</p:txBody>
      </p:sp>
      <p:sp>
        <p:nvSpPr>
          <p:cNvPr id="38" name="Google Shape;601;g87e28ce340_0_174">
            <a:extLst>
              <a:ext uri="{FF2B5EF4-FFF2-40B4-BE49-F238E27FC236}">
                <a16:creationId xmlns:a16="http://schemas.microsoft.com/office/drawing/2014/main" id="{0341F6F4-02C4-43CE-9A14-C4E56AD7D689}"/>
              </a:ext>
            </a:extLst>
          </p:cNvPr>
          <p:cNvSpPr/>
          <p:nvPr/>
        </p:nvSpPr>
        <p:spPr>
          <a:xfrm>
            <a:off x="8844799" y="1457349"/>
            <a:ext cx="2482800" cy="39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해당 날짜 경기시작 전 </a:t>
            </a:r>
            <a:endParaRPr sz="15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D22B3E4-248B-45CC-8B84-812E505D5175}"/>
              </a:ext>
            </a:extLst>
          </p:cNvPr>
          <p:cNvSpPr/>
          <p:nvPr/>
        </p:nvSpPr>
        <p:spPr>
          <a:xfrm>
            <a:off x="742322" y="223686"/>
            <a:ext cx="5378617" cy="646331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 Box</a:t>
            </a:r>
            <a:r>
              <a:rPr lang="ko-KR" altLang="en-US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폼</a:t>
            </a:r>
            <a:r>
              <a:rPr lang="en-US" altLang="ko-KR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상세보기</a:t>
            </a:r>
            <a:r>
              <a:rPr lang="en-US" altLang="ko-KR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35" y="1093704"/>
            <a:ext cx="7967677" cy="18276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34" y="2884261"/>
            <a:ext cx="6113025" cy="1852793"/>
          </a:xfrm>
          <a:prstGeom prst="rect">
            <a:avLst/>
          </a:prstGeom>
        </p:spPr>
      </p:pic>
      <p:sp>
        <p:nvSpPr>
          <p:cNvPr id="29" name="Google Shape;594;g87e28ce340_0_174">
            <a:extLst>
              <a:ext uri="{FF2B5EF4-FFF2-40B4-BE49-F238E27FC236}">
                <a16:creationId xmlns:a16="http://schemas.microsoft.com/office/drawing/2014/main" id="{0D68CCC6-1470-4A0D-9E75-4A0E7BE8E7AB}"/>
              </a:ext>
            </a:extLst>
          </p:cNvPr>
          <p:cNvSpPr/>
          <p:nvPr/>
        </p:nvSpPr>
        <p:spPr>
          <a:xfrm>
            <a:off x="3817969" y="1480691"/>
            <a:ext cx="1524052" cy="22298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" name="Google Shape;600;g87e28ce340_0_174">
            <a:extLst>
              <a:ext uri="{FF2B5EF4-FFF2-40B4-BE49-F238E27FC236}">
                <a16:creationId xmlns:a16="http://schemas.microsoft.com/office/drawing/2014/main" id="{0AB1E74F-F9BA-49B0-BA0C-CF50319FC74A}"/>
              </a:ext>
            </a:extLst>
          </p:cNvPr>
          <p:cNvCxnSpPr>
            <a:cxnSpLocks/>
            <a:stCxn id="44" idx="0"/>
            <a:endCxn id="42" idx="1"/>
          </p:cNvCxnSpPr>
          <p:nvPr/>
        </p:nvCxnSpPr>
        <p:spPr>
          <a:xfrm rot="5400000" flipH="1" flipV="1">
            <a:off x="4647672" y="3202515"/>
            <a:ext cx="773921" cy="3441055"/>
          </a:xfrm>
          <a:prstGeom prst="bentConnector2">
            <a:avLst/>
          </a:prstGeom>
          <a:noFill/>
          <a:ln w="9525" cap="flat" cmpd="sng">
            <a:solidFill>
              <a:srgbClr val="FF9999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42" name="Google Shape;599;g87e28ce340_0_174">
            <a:extLst>
              <a:ext uri="{FF2B5EF4-FFF2-40B4-BE49-F238E27FC236}">
                <a16:creationId xmlns:a16="http://schemas.microsoft.com/office/drawing/2014/main" id="{B84E30E4-CDB2-4E81-9F51-F1D7668C076A}"/>
              </a:ext>
            </a:extLst>
          </p:cNvPr>
          <p:cNvSpPr/>
          <p:nvPr/>
        </p:nvSpPr>
        <p:spPr>
          <a:xfrm>
            <a:off x="6755160" y="2979370"/>
            <a:ext cx="4807424" cy="311342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 cap="flat" cmpd="sng">
            <a:solidFill>
              <a:srgbClr val="F7AF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`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773" y="3367551"/>
            <a:ext cx="4568198" cy="2221441"/>
          </a:xfrm>
          <a:prstGeom prst="rect">
            <a:avLst/>
          </a:prstGeom>
        </p:spPr>
      </p:pic>
      <p:sp>
        <p:nvSpPr>
          <p:cNvPr id="44" name="Google Shape;602;g87e28ce340_0_174">
            <a:extLst>
              <a:ext uri="{FF2B5EF4-FFF2-40B4-BE49-F238E27FC236}">
                <a16:creationId xmlns:a16="http://schemas.microsoft.com/office/drawing/2014/main" id="{13B9B34B-917A-4210-AD35-8EC5A42AB8CE}"/>
              </a:ext>
            </a:extLst>
          </p:cNvPr>
          <p:cNvSpPr/>
          <p:nvPr/>
        </p:nvSpPr>
        <p:spPr>
          <a:xfrm>
            <a:off x="615035" y="5310002"/>
            <a:ext cx="5398140" cy="78278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게임박스 처음 접속 시 현재 날짜의 데이터를 조회하기위해</a:t>
            </a:r>
            <a:endParaRPr lang="en-US" altLang="ko-KR" sz="1500" b="1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  <a:p>
            <a:pPr lvl="0" algn="ctr"/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 컨트롤러에서 현재 날짜로 선언하여 조회</a:t>
            </a:r>
            <a:endParaRPr sz="15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45063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87e28ce340_0_134"/>
          <p:cNvSpPr/>
          <p:nvPr/>
        </p:nvSpPr>
        <p:spPr>
          <a:xfrm>
            <a:off x="717383" y="223686"/>
            <a:ext cx="53787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상품등록</a:t>
            </a:r>
            <a:endParaRPr sz="2400" b="1" i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7" name="Google Shape;547;g87e28ce340_0_134"/>
          <p:cNvSpPr/>
          <p:nvPr/>
        </p:nvSpPr>
        <p:spPr>
          <a:xfrm>
            <a:off x="0" y="-1"/>
            <a:ext cx="12192000" cy="964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g87e28ce340_0_134"/>
          <p:cNvSpPr/>
          <p:nvPr/>
        </p:nvSpPr>
        <p:spPr>
          <a:xfrm>
            <a:off x="0" y="964199"/>
            <a:ext cx="12192000" cy="589388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1E5F0C0-67E5-46CC-9199-6CC754AEB904}"/>
              </a:ext>
            </a:extLst>
          </p:cNvPr>
          <p:cNvSpPr/>
          <p:nvPr/>
        </p:nvSpPr>
        <p:spPr>
          <a:xfrm>
            <a:off x="742322" y="223686"/>
            <a:ext cx="8779365" cy="646331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주제 선정 배경 </a:t>
            </a:r>
            <a:r>
              <a:rPr lang="en-US" altLang="ko-KR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코로나로 인해 온라인 중계 활성화 및 관심도 증가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9BC611-7392-423F-8FFA-A74F925E777B}"/>
              </a:ext>
            </a:extLst>
          </p:cNvPr>
          <p:cNvSpPr/>
          <p:nvPr/>
        </p:nvSpPr>
        <p:spPr>
          <a:xfrm>
            <a:off x="479951" y="1646762"/>
            <a:ext cx="5398172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코로나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19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인한 야구장 인원 제한 및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온라인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중계 활성화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51" y="2196576"/>
            <a:ext cx="5467631" cy="39689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533" y="3617842"/>
            <a:ext cx="5271071" cy="30113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526" y="1305480"/>
            <a:ext cx="5271071" cy="197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71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87e28ce340_0_194"/>
          <p:cNvSpPr/>
          <p:nvPr/>
        </p:nvSpPr>
        <p:spPr>
          <a:xfrm>
            <a:off x="717383" y="223686"/>
            <a:ext cx="53787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상품등록</a:t>
            </a:r>
            <a:endParaRPr sz="2400" b="1" i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0" name="Google Shape;610;g87e28ce340_0_194"/>
          <p:cNvSpPr/>
          <p:nvPr/>
        </p:nvSpPr>
        <p:spPr>
          <a:xfrm>
            <a:off x="0" y="-1"/>
            <a:ext cx="12192000" cy="964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1" name="Google Shape;611;g87e28ce340_0_194"/>
          <p:cNvSpPr/>
          <p:nvPr/>
        </p:nvSpPr>
        <p:spPr>
          <a:xfrm>
            <a:off x="0" y="906087"/>
            <a:ext cx="12192000" cy="59520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nppt_15910030566262400">
            <a:extLst>
              <a:ext uri="{FF2B5EF4-FFF2-40B4-BE49-F238E27FC236}">
                <a16:creationId xmlns:a16="http://schemas.microsoft.com/office/drawing/2014/main" id="{5D7A9A0D-3F84-4EEA-9BFF-3CA2E47F0CCB}"/>
              </a:ext>
            </a:extLst>
          </p:cNvPr>
          <p:cNvSpPr/>
          <p:nvPr/>
        </p:nvSpPr>
        <p:spPr>
          <a:xfrm>
            <a:off x="473451" y="333139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</p:txBody>
      </p:sp>
      <p:sp>
        <p:nvSpPr>
          <p:cNvPr id="39" name="Google Shape;602;g87e28ce340_0_174">
            <a:extLst>
              <a:ext uri="{FF2B5EF4-FFF2-40B4-BE49-F238E27FC236}">
                <a16:creationId xmlns:a16="http://schemas.microsoft.com/office/drawing/2014/main" id="{13B9B34B-917A-4210-AD35-8EC5A42AB8CE}"/>
              </a:ext>
            </a:extLst>
          </p:cNvPr>
          <p:cNvSpPr/>
          <p:nvPr/>
        </p:nvSpPr>
        <p:spPr>
          <a:xfrm>
            <a:off x="560079" y="3932423"/>
            <a:ext cx="4066050" cy="39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데이트 </a:t>
            </a:r>
            <a:r>
              <a:rPr lang="ko-KR" altLang="en-US" sz="1500" b="1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피커에서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 선택한 날짜를 컨트롤러로 전송</a:t>
            </a:r>
            <a:endParaRPr sz="15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0" name="Google Shape;599;g87e28ce340_0_174">
            <a:extLst>
              <a:ext uri="{FF2B5EF4-FFF2-40B4-BE49-F238E27FC236}">
                <a16:creationId xmlns:a16="http://schemas.microsoft.com/office/drawing/2014/main" id="{B84E30E4-CDB2-4E81-9F51-F1D7668C076A}"/>
              </a:ext>
            </a:extLst>
          </p:cNvPr>
          <p:cNvSpPr/>
          <p:nvPr/>
        </p:nvSpPr>
        <p:spPr>
          <a:xfrm>
            <a:off x="8191100" y="1093704"/>
            <a:ext cx="3398586" cy="536484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 cap="flat" cmpd="sng">
            <a:solidFill>
              <a:srgbClr val="F7AF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`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D22B3E4-248B-45CC-8B84-812E505D5175}"/>
              </a:ext>
            </a:extLst>
          </p:cNvPr>
          <p:cNvSpPr/>
          <p:nvPr/>
        </p:nvSpPr>
        <p:spPr>
          <a:xfrm>
            <a:off x="742322" y="223686"/>
            <a:ext cx="5378617" cy="600164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 Box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폼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상세보기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073" y="1347502"/>
            <a:ext cx="2891608" cy="48607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5" y="1463042"/>
            <a:ext cx="7622439" cy="2278546"/>
          </a:xfrm>
          <a:prstGeom prst="rect">
            <a:avLst/>
          </a:prstGeom>
        </p:spPr>
      </p:pic>
      <p:cxnSp>
        <p:nvCxnSpPr>
          <p:cNvPr id="30" name="Google Shape;600;g87e28ce340_0_174">
            <a:extLst>
              <a:ext uri="{FF2B5EF4-FFF2-40B4-BE49-F238E27FC236}">
                <a16:creationId xmlns:a16="http://schemas.microsoft.com/office/drawing/2014/main" id="{0AB1E74F-F9BA-49B0-BA0C-CF50319FC74A}"/>
              </a:ext>
            </a:extLst>
          </p:cNvPr>
          <p:cNvCxnSpPr>
            <a:cxnSpLocks/>
            <a:endCxn id="39" idx="0"/>
          </p:cNvCxnSpPr>
          <p:nvPr/>
        </p:nvCxnSpPr>
        <p:spPr>
          <a:xfrm rot="10800000" flipV="1">
            <a:off x="2593104" y="2963493"/>
            <a:ext cx="1698132" cy="968930"/>
          </a:xfrm>
          <a:prstGeom prst="bentConnector2">
            <a:avLst/>
          </a:prstGeom>
          <a:noFill/>
          <a:ln w="9525" cap="flat" cmpd="sng">
            <a:solidFill>
              <a:srgbClr val="FF9999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29" name="Google Shape;594;g87e28ce340_0_174">
            <a:extLst>
              <a:ext uri="{FF2B5EF4-FFF2-40B4-BE49-F238E27FC236}">
                <a16:creationId xmlns:a16="http://schemas.microsoft.com/office/drawing/2014/main" id="{0D68CCC6-1470-4A0D-9E75-4A0E7BE8E7AB}"/>
              </a:ext>
            </a:extLst>
          </p:cNvPr>
          <p:cNvSpPr/>
          <p:nvPr/>
        </p:nvSpPr>
        <p:spPr>
          <a:xfrm>
            <a:off x="3529210" y="1711698"/>
            <a:ext cx="1524052" cy="22298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Google Shape;602;g87e28ce340_0_174">
            <a:extLst>
              <a:ext uri="{FF2B5EF4-FFF2-40B4-BE49-F238E27FC236}">
                <a16:creationId xmlns:a16="http://schemas.microsoft.com/office/drawing/2014/main" id="{13B9B34B-917A-4210-AD35-8EC5A42AB8CE}"/>
              </a:ext>
            </a:extLst>
          </p:cNvPr>
          <p:cNvSpPr/>
          <p:nvPr/>
        </p:nvSpPr>
        <p:spPr>
          <a:xfrm>
            <a:off x="4307502" y="1246465"/>
            <a:ext cx="3788388" cy="39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초기 접속 시 </a:t>
            </a:r>
            <a:r>
              <a:rPr lang="en-US" altLang="ko-KR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JS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에서 </a:t>
            </a:r>
            <a:r>
              <a:rPr lang="ko-KR" altLang="en-US" sz="1500" b="1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현재날짜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 값 세팅 </a:t>
            </a:r>
            <a:endParaRPr sz="15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5" name="Google Shape;594;g87e28ce340_0_174">
            <a:extLst>
              <a:ext uri="{FF2B5EF4-FFF2-40B4-BE49-F238E27FC236}">
                <a16:creationId xmlns:a16="http://schemas.microsoft.com/office/drawing/2014/main" id="{0D68CCC6-1470-4A0D-9E75-4A0E7BE8E7AB}"/>
              </a:ext>
            </a:extLst>
          </p:cNvPr>
          <p:cNvSpPr/>
          <p:nvPr/>
        </p:nvSpPr>
        <p:spPr>
          <a:xfrm>
            <a:off x="4307502" y="2821876"/>
            <a:ext cx="318627" cy="283233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599;g87e28ce340_0_174">
            <a:extLst>
              <a:ext uri="{FF2B5EF4-FFF2-40B4-BE49-F238E27FC236}">
                <a16:creationId xmlns:a16="http://schemas.microsoft.com/office/drawing/2014/main" id="{B84E30E4-CDB2-4E81-9F51-F1D7668C076A}"/>
              </a:ext>
            </a:extLst>
          </p:cNvPr>
          <p:cNvSpPr/>
          <p:nvPr/>
        </p:nvSpPr>
        <p:spPr>
          <a:xfrm>
            <a:off x="560079" y="4413830"/>
            <a:ext cx="7289680" cy="193884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 cap="flat" cmpd="sng">
            <a:solidFill>
              <a:srgbClr val="F7AF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`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83" y="4516258"/>
            <a:ext cx="4586137" cy="16920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93" y="4516257"/>
            <a:ext cx="1875835" cy="1814863"/>
          </a:xfrm>
          <a:prstGeom prst="rect">
            <a:avLst/>
          </a:prstGeom>
        </p:spPr>
      </p:pic>
      <p:cxnSp>
        <p:nvCxnSpPr>
          <p:cNvPr id="31" name="Google Shape;600;g87e28ce340_0_174">
            <a:extLst>
              <a:ext uri="{FF2B5EF4-FFF2-40B4-BE49-F238E27FC236}">
                <a16:creationId xmlns:a16="http://schemas.microsoft.com/office/drawing/2014/main" id="{0AB1E74F-F9BA-49B0-BA0C-CF50319FC74A}"/>
              </a:ext>
            </a:extLst>
          </p:cNvPr>
          <p:cNvCxnSpPr>
            <a:cxnSpLocks/>
            <a:stCxn id="44" idx="1"/>
          </p:cNvCxnSpPr>
          <p:nvPr/>
        </p:nvCxnSpPr>
        <p:spPr>
          <a:xfrm rot="10800000" flipV="1">
            <a:off x="4061498" y="1442965"/>
            <a:ext cx="246004" cy="261910"/>
          </a:xfrm>
          <a:prstGeom prst="bentConnector2">
            <a:avLst/>
          </a:prstGeom>
          <a:noFill/>
          <a:ln w="9525" cap="flat" cmpd="sng">
            <a:solidFill>
              <a:srgbClr val="FF9999"/>
            </a:solidFill>
            <a:prstDash val="solid"/>
            <a:miter lim="800000"/>
            <a:headEnd type="none" w="sm" len="sm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222426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87e28ce340_0_194"/>
          <p:cNvSpPr/>
          <p:nvPr/>
        </p:nvSpPr>
        <p:spPr>
          <a:xfrm>
            <a:off x="717383" y="223686"/>
            <a:ext cx="53787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상품등록</a:t>
            </a:r>
            <a:endParaRPr sz="2400" b="1" i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0" name="Google Shape;610;g87e28ce340_0_194"/>
          <p:cNvSpPr/>
          <p:nvPr/>
        </p:nvSpPr>
        <p:spPr>
          <a:xfrm>
            <a:off x="0" y="-1"/>
            <a:ext cx="12192000" cy="964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1" name="Google Shape;611;g87e28ce340_0_194"/>
          <p:cNvSpPr/>
          <p:nvPr/>
        </p:nvSpPr>
        <p:spPr>
          <a:xfrm>
            <a:off x="0" y="906087"/>
            <a:ext cx="12192000" cy="59520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nppt_15910030566262400">
            <a:extLst>
              <a:ext uri="{FF2B5EF4-FFF2-40B4-BE49-F238E27FC236}">
                <a16:creationId xmlns:a16="http://schemas.microsoft.com/office/drawing/2014/main" id="{5D7A9A0D-3F84-4EEA-9BFF-3CA2E47F0CCB}"/>
              </a:ext>
            </a:extLst>
          </p:cNvPr>
          <p:cNvSpPr/>
          <p:nvPr/>
        </p:nvSpPr>
        <p:spPr>
          <a:xfrm>
            <a:off x="473451" y="293382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D22B3E4-248B-45CC-8B84-812E505D5175}"/>
              </a:ext>
            </a:extLst>
          </p:cNvPr>
          <p:cNvSpPr/>
          <p:nvPr/>
        </p:nvSpPr>
        <p:spPr>
          <a:xfrm>
            <a:off x="742322" y="223686"/>
            <a:ext cx="5378617" cy="600164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 Box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폼 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INSERT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30" name="Google Shape;600;g87e28ce340_0_174">
            <a:extLst>
              <a:ext uri="{FF2B5EF4-FFF2-40B4-BE49-F238E27FC236}">
                <a16:creationId xmlns:a16="http://schemas.microsoft.com/office/drawing/2014/main" id="{0AB1E74F-F9BA-49B0-BA0C-CF50319FC74A}"/>
              </a:ext>
            </a:extLst>
          </p:cNvPr>
          <p:cNvCxnSpPr>
            <a:cxnSpLocks/>
            <a:stCxn id="32" idx="2"/>
            <a:endCxn id="27" idx="0"/>
          </p:cNvCxnSpPr>
          <p:nvPr/>
        </p:nvCxnSpPr>
        <p:spPr>
          <a:xfrm rot="16200000" flipH="1">
            <a:off x="2404599" y="2489928"/>
            <a:ext cx="376938" cy="335552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9999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29" name="Google Shape;594;g87e28ce340_0_174">
            <a:extLst>
              <a:ext uri="{FF2B5EF4-FFF2-40B4-BE49-F238E27FC236}">
                <a16:creationId xmlns:a16="http://schemas.microsoft.com/office/drawing/2014/main" id="{0D68CCC6-1470-4A0D-9E75-4A0E7BE8E7AB}"/>
              </a:ext>
            </a:extLst>
          </p:cNvPr>
          <p:cNvSpPr/>
          <p:nvPr/>
        </p:nvSpPr>
        <p:spPr>
          <a:xfrm>
            <a:off x="3529210" y="1711698"/>
            <a:ext cx="1524052" cy="22298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594;g87e28ce340_0_174">
            <a:extLst>
              <a:ext uri="{FF2B5EF4-FFF2-40B4-BE49-F238E27FC236}">
                <a16:creationId xmlns:a16="http://schemas.microsoft.com/office/drawing/2014/main" id="{0D68CCC6-1470-4A0D-9E75-4A0E7BE8E7AB}"/>
              </a:ext>
            </a:extLst>
          </p:cNvPr>
          <p:cNvSpPr/>
          <p:nvPr/>
        </p:nvSpPr>
        <p:spPr>
          <a:xfrm>
            <a:off x="4307502" y="2821876"/>
            <a:ext cx="318627" cy="283233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599;g87e28ce340_0_174">
            <a:extLst>
              <a:ext uri="{FF2B5EF4-FFF2-40B4-BE49-F238E27FC236}">
                <a16:creationId xmlns:a16="http://schemas.microsoft.com/office/drawing/2014/main" id="{B84E30E4-CDB2-4E81-9F51-F1D7668C076A}"/>
              </a:ext>
            </a:extLst>
          </p:cNvPr>
          <p:cNvSpPr/>
          <p:nvPr/>
        </p:nvSpPr>
        <p:spPr>
          <a:xfrm>
            <a:off x="745197" y="4356159"/>
            <a:ext cx="7051266" cy="193884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 cap="flat" cmpd="sng">
            <a:solidFill>
              <a:srgbClr val="F7AF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`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46" y="1632517"/>
            <a:ext cx="7509711" cy="2301009"/>
          </a:xfrm>
          <a:prstGeom prst="rect">
            <a:avLst/>
          </a:prstGeom>
        </p:spPr>
      </p:pic>
      <p:sp>
        <p:nvSpPr>
          <p:cNvPr id="44" name="Google Shape;602;g87e28ce340_0_174">
            <a:extLst>
              <a:ext uri="{FF2B5EF4-FFF2-40B4-BE49-F238E27FC236}">
                <a16:creationId xmlns:a16="http://schemas.microsoft.com/office/drawing/2014/main" id="{13B9B34B-917A-4210-AD35-8EC5A42AB8CE}"/>
              </a:ext>
            </a:extLst>
          </p:cNvPr>
          <p:cNvSpPr/>
          <p:nvPr/>
        </p:nvSpPr>
        <p:spPr>
          <a:xfrm>
            <a:off x="4307502" y="1071500"/>
            <a:ext cx="3788388" cy="567965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관리자 모드로 접속 시</a:t>
            </a:r>
            <a:endParaRPr lang="en-US" altLang="ko-KR" sz="1500" b="1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  <a:p>
            <a:pPr lvl="0" algn="ctr"/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 경기일정등록버튼과 홈팀 </a:t>
            </a:r>
            <a:r>
              <a:rPr lang="ko-KR" altLang="en-US" sz="1500" b="1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어웨이팀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 선택가능 </a:t>
            </a:r>
            <a:endParaRPr sz="15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31" name="Google Shape;600;g87e28ce340_0_174">
            <a:extLst>
              <a:ext uri="{FF2B5EF4-FFF2-40B4-BE49-F238E27FC236}">
                <a16:creationId xmlns:a16="http://schemas.microsoft.com/office/drawing/2014/main" id="{0AB1E74F-F9BA-49B0-BA0C-CF50319FC74A}"/>
              </a:ext>
            </a:extLst>
          </p:cNvPr>
          <p:cNvCxnSpPr>
            <a:cxnSpLocks/>
            <a:stCxn id="44" idx="1"/>
          </p:cNvCxnSpPr>
          <p:nvPr/>
        </p:nvCxnSpPr>
        <p:spPr>
          <a:xfrm rot="10800000" flipV="1">
            <a:off x="1337912" y="1355483"/>
            <a:ext cx="2969590" cy="240874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9999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22" name="Google Shape;600;g87e28ce340_0_174">
            <a:extLst>
              <a:ext uri="{FF2B5EF4-FFF2-40B4-BE49-F238E27FC236}">
                <a16:creationId xmlns:a16="http://schemas.microsoft.com/office/drawing/2014/main" id="{0AB1E74F-F9BA-49B0-BA0C-CF50319FC74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42686" y="1534909"/>
            <a:ext cx="2048550" cy="123891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9999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26" name="Google Shape;600;g87e28ce340_0_174">
            <a:extLst>
              <a:ext uri="{FF2B5EF4-FFF2-40B4-BE49-F238E27FC236}">
                <a16:creationId xmlns:a16="http://schemas.microsoft.com/office/drawing/2014/main" id="{0AB1E74F-F9BA-49B0-BA0C-CF50319FC74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95272" y="2091415"/>
            <a:ext cx="903944" cy="4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9999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32" name="Google Shape;594;g87e28ce340_0_174">
            <a:extLst>
              <a:ext uri="{FF2B5EF4-FFF2-40B4-BE49-F238E27FC236}">
                <a16:creationId xmlns:a16="http://schemas.microsoft.com/office/drawing/2014/main" id="{0D68CCC6-1470-4A0D-9E75-4A0E7BE8E7AB}"/>
              </a:ext>
            </a:extLst>
          </p:cNvPr>
          <p:cNvSpPr/>
          <p:nvPr/>
        </p:nvSpPr>
        <p:spPr>
          <a:xfrm>
            <a:off x="483076" y="3532471"/>
            <a:ext cx="864461" cy="44675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594;g87e28ce340_0_174">
            <a:extLst>
              <a:ext uri="{FF2B5EF4-FFF2-40B4-BE49-F238E27FC236}">
                <a16:creationId xmlns:a16="http://schemas.microsoft.com/office/drawing/2014/main" id="{0D68CCC6-1470-4A0D-9E75-4A0E7BE8E7AB}"/>
              </a:ext>
            </a:extLst>
          </p:cNvPr>
          <p:cNvSpPr/>
          <p:nvPr/>
        </p:nvSpPr>
        <p:spPr>
          <a:xfrm>
            <a:off x="1358069" y="2598501"/>
            <a:ext cx="864461" cy="44675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594;g87e28ce340_0_174">
            <a:extLst>
              <a:ext uri="{FF2B5EF4-FFF2-40B4-BE49-F238E27FC236}">
                <a16:creationId xmlns:a16="http://schemas.microsoft.com/office/drawing/2014/main" id="{0D68CCC6-1470-4A0D-9E75-4A0E7BE8E7AB}"/>
              </a:ext>
            </a:extLst>
          </p:cNvPr>
          <p:cNvSpPr/>
          <p:nvPr/>
        </p:nvSpPr>
        <p:spPr>
          <a:xfrm>
            <a:off x="6209204" y="2579479"/>
            <a:ext cx="864461" cy="44675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185" y="1410705"/>
            <a:ext cx="3456267" cy="3105574"/>
          </a:xfrm>
          <a:prstGeom prst="rect">
            <a:avLst/>
          </a:prstGeom>
        </p:spPr>
      </p:pic>
      <p:sp>
        <p:nvSpPr>
          <p:cNvPr id="37" name="Google Shape;602;g87e28ce340_0_174">
            <a:extLst>
              <a:ext uri="{FF2B5EF4-FFF2-40B4-BE49-F238E27FC236}">
                <a16:creationId xmlns:a16="http://schemas.microsoft.com/office/drawing/2014/main" id="{13B9B34B-917A-4210-AD35-8EC5A42AB8CE}"/>
              </a:ext>
            </a:extLst>
          </p:cNvPr>
          <p:cNvSpPr/>
          <p:nvPr/>
        </p:nvSpPr>
        <p:spPr>
          <a:xfrm>
            <a:off x="8044502" y="4819412"/>
            <a:ext cx="3533287" cy="1284316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EX) 5/31 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날에 경기가 없으니 </a:t>
            </a:r>
            <a:endParaRPr lang="en-US" altLang="ko-KR" sz="1500" b="1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  <a:p>
            <a:pPr lvl="0" algn="ctr"/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경기를 등록 해본다</a:t>
            </a:r>
            <a:r>
              <a:rPr lang="en-US" altLang="ko-KR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.</a:t>
            </a:r>
          </a:p>
          <a:p>
            <a:pPr lvl="0" algn="ctr"/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홈팀 </a:t>
            </a:r>
            <a:r>
              <a:rPr lang="en-US" altLang="ko-KR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/ AWAY 2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개의 기록을 등록하고</a:t>
            </a:r>
            <a:endParaRPr lang="en-US" altLang="ko-KR" sz="1500" b="1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  <a:p>
            <a:pPr lvl="0" algn="ctr"/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이때 장소</a:t>
            </a:r>
            <a:r>
              <a:rPr lang="en-US" altLang="ko-KR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날짜</a:t>
            </a:r>
            <a:r>
              <a:rPr lang="en-US" altLang="ko-KR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시간은 동일하게 입력</a:t>
            </a:r>
            <a:endParaRPr lang="en-US" altLang="ko-KR" sz="1500" b="1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8" name="Google Shape;685;g8804c1121d_0_5"/>
          <p:cNvSpPr/>
          <p:nvPr/>
        </p:nvSpPr>
        <p:spPr>
          <a:xfrm>
            <a:off x="8582416" y="4008096"/>
            <a:ext cx="628962" cy="53705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32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0" name="Google Shape;687;g8804c1121d_0_5"/>
          <p:cNvCxnSpPr>
            <a:cxnSpLocks/>
          </p:cNvCxnSpPr>
          <p:nvPr/>
        </p:nvCxnSpPr>
        <p:spPr>
          <a:xfrm rot="5400000" flipH="1" flipV="1">
            <a:off x="8355507" y="4563629"/>
            <a:ext cx="274257" cy="17956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324D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45" name="Google Shape;687;g8804c1121d_0_5"/>
          <p:cNvCxnSpPr>
            <a:cxnSpLocks/>
          </p:cNvCxnSpPr>
          <p:nvPr/>
        </p:nvCxnSpPr>
        <p:spPr>
          <a:xfrm>
            <a:off x="1337912" y="3933525"/>
            <a:ext cx="6724445" cy="1187115"/>
          </a:xfrm>
          <a:prstGeom prst="bentConnector3">
            <a:avLst>
              <a:gd name="adj1" fmla="val 97236"/>
            </a:avLst>
          </a:prstGeom>
          <a:noFill/>
          <a:ln w="9525" cap="flat" cmpd="sng">
            <a:solidFill>
              <a:srgbClr val="FF324D"/>
            </a:solidFill>
            <a:prstDash val="solid"/>
            <a:miter lim="800000"/>
            <a:headEnd type="none" w="sm" len="sm"/>
            <a:tailEnd type="oval" w="med" len="med"/>
          </a:ln>
        </p:spPr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3" y="4432546"/>
            <a:ext cx="3199111" cy="1771944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958" y="4432546"/>
            <a:ext cx="3353679" cy="176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752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8804c1121d_0_5"/>
          <p:cNvSpPr/>
          <p:nvPr/>
        </p:nvSpPr>
        <p:spPr>
          <a:xfrm>
            <a:off x="717383" y="223686"/>
            <a:ext cx="53787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상품등록</a:t>
            </a:r>
            <a:endParaRPr sz="2400" b="1" i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8" name="Google Shape;678;g8804c1121d_0_5"/>
          <p:cNvSpPr/>
          <p:nvPr/>
        </p:nvSpPr>
        <p:spPr>
          <a:xfrm>
            <a:off x="0" y="-1"/>
            <a:ext cx="12192000" cy="964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9" name="Google Shape;679;g8804c1121d_0_5"/>
          <p:cNvSpPr/>
          <p:nvPr/>
        </p:nvSpPr>
        <p:spPr>
          <a:xfrm>
            <a:off x="0" y="906087"/>
            <a:ext cx="12192000" cy="59520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nppt_15910030566262400">
            <a:extLst>
              <a:ext uri="{FF2B5EF4-FFF2-40B4-BE49-F238E27FC236}">
                <a16:creationId xmlns:a16="http://schemas.microsoft.com/office/drawing/2014/main" id="{EDE8FBE5-BCBE-439F-BDEA-05395FBA3895}"/>
              </a:ext>
            </a:extLst>
          </p:cNvPr>
          <p:cNvSpPr/>
          <p:nvPr/>
        </p:nvSpPr>
        <p:spPr>
          <a:xfrm>
            <a:off x="473451" y="333139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en-US" smtClean="0"/>
              <a:t>ㅇ</a:t>
            </a:r>
            <a:endParaRPr dirty="0"/>
          </a:p>
        </p:txBody>
      </p:sp>
      <p:sp>
        <p:nvSpPr>
          <p:cNvPr id="682" name="Google Shape;682;g8804c1121d_0_5"/>
          <p:cNvSpPr/>
          <p:nvPr/>
        </p:nvSpPr>
        <p:spPr>
          <a:xfrm>
            <a:off x="625642" y="1605206"/>
            <a:ext cx="3950233" cy="438474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AF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1" name="Google Shape;691;g8804c1121d_0_5"/>
          <p:cNvSpPr txBox="1"/>
          <p:nvPr/>
        </p:nvSpPr>
        <p:spPr>
          <a:xfrm>
            <a:off x="7405050" y="1953400"/>
            <a:ext cx="416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FF7C80"/>
                </a:solidFill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endParaRPr sz="3000">
              <a:solidFill>
                <a:srgbClr val="FF7C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4366DF-3776-4356-8938-6AC54FEC78A0}"/>
              </a:ext>
            </a:extLst>
          </p:cNvPr>
          <p:cNvSpPr/>
          <p:nvPr/>
        </p:nvSpPr>
        <p:spPr>
          <a:xfrm>
            <a:off x="742322" y="223686"/>
            <a:ext cx="5378617" cy="60016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 Box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폼 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INSERT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70" y="1844694"/>
            <a:ext cx="3508802" cy="38974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05" y="1856511"/>
            <a:ext cx="3277500" cy="3885584"/>
          </a:xfrm>
          <a:prstGeom prst="rect">
            <a:avLst/>
          </a:prstGeom>
        </p:spPr>
      </p:pic>
      <p:sp>
        <p:nvSpPr>
          <p:cNvPr id="26" name="Google Shape;682;g8804c1121d_0_5"/>
          <p:cNvSpPr/>
          <p:nvPr/>
        </p:nvSpPr>
        <p:spPr>
          <a:xfrm>
            <a:off x="4816003" y="1626819"/>
            <a:ext cx="3950233" cy="438474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AF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976" y="1671133"/>
            <a:ext cx="1690176" cy="4080527"/>
          </a:xfrm>
          <a:prstGeom prst="rect">
            <a:avLst/>
          </a:prstGeom>
        </p:spPr>
      </p:pic>
      <p:sp>
        <p:nvSpPr>
          <p:cNvPr id="30" name="Google Shape;682;g8804c1121d_0_5"/>
          <p:cNvSpPr/>
          <p:nvPr/>
        </p:nvSpPr>
        <p:spPr>
          <a:xfrm>
            <a:off x="9017088" y="1519026"/>
            <a:ext cx="2142620" cy="438474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AF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602;g87e28ce340_0_174">
            <a:extLst>
              <a:ext uri="{FF2B5EF4-FFF2-40B4-BE49-F238E27FC236}">
                <a16:creationId xmlns:a16="http://schemas.microsoft.com/office/drawing/2014/main" id="{13B9B34B-917A-4210-AD35-8EC5A42AB8CE}"/>
              </a:ext>
            </a:extLst>
          </p:cNvPr>
          <p:cNvSpPr/>
          <p:nvPr/>
        </p:nvSpPr>
        <p:spPr>
          <a:xfrm>
            <a:off x="749794" y="1108750"/>
            <a:ext cx="6041325" cy="38746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1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경기 기록 입력 후 세부 </a:t>
            </a:r>
            <a:r>
              <a:rPr lang="ko-KR" altLang="en-US" sz="15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경기기록을</a:t>
            </a:r>
            <a:r>
              <a:rPr lang="ko-KR" altLang="en-US" sz="1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 입력하는 화면으로 넘어간다</a:t>
            </a:r>
            <a:endParaRPr sz="15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7" name="Google Shape;602;g87e28ce340_0_174">
            <a:extLst>
              <a:ext uri="{FF2B5EF4-FFF2-40B4-BE49-F238E27FC236}">
                <a16:creationId xmlns:a16="http://schemas.microsoft.com/office/drawing/2014/main" id="{13B9B34B-917A-4210-AD35-8EC5A42AB8CE}"/>
              </a:ext>
            </a:extLst>
          </p:cNvPr>
          <p:cNvSpPr/>
          <p:nvPr/>
        </p:nvSpPr>
        <p:spPr>
          <a:xfrm>
            <a:off x="4909930" y="6109469"/>
            <a:ext cx="4298113" cy="325135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15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경기전이니 공백으로 속성값을 지정하고 등록한다</a:t>
            </a:r>
            <a:r>
              <a:rPr lang="en-US" altLang="ko-KR" sz="15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.</a:t>
            </a:r>
            <a:endParaRPr lang="ko-KR" altLang="en-US" sz="15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0699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8804c1121d_0_5"/>
          <p:cNvSpPr/>
          <p:nvPr/>
        </p:nvSpPr>
        <p:spPr>
          <a:xfrm>
            <a:off x="717383" y="223686"/>
            <a:ext cx="53787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상품등록</a:t>
            </a:r>
            <a:endParaRPr sz="2400" b="1" i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8" name="Google Shape;678;g8804c1121d_0_5"/>
          <p:cNvSpPr/>
          <p:nvPr/>
        </p:nvSpPr>
        <p:spPr>
          <a:xfrm>
            <a:off x="0" y="-1"/>
            <a:ext cx="12192000" cy="964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9" name="Google Shape;679;g8804c1121d_0_5"/>
          <p:cNvSpPr/>
          <p:nvPr/>
        </p:nvSpPr>
        <p:spPr>
          <a:xfrm>
            <a:off x="0" y="906087"/>
            <a:ext cx="12192000" cy="59520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nppt_15910030566262400">
            <a:extLst>
              <a:ext uri="{FF2B5EF4-FFF2-40B4-BE49-F238E27FC236}">
                <a16:creationId xmlns:a16="http://schemas.microsoft.com/office/drawing/2014/main" id="{EDE8FBE5-BCBE-439F-BDEA-05395FBA3895}"/>
              </a:ext>
            </a:extLst>
          </p:cNvPr>
          <p:cNvSpPr/>
          <p:nvPr/>
        </p:nvSpPr>
        <p:spPr>
          <a:xfrm>
            <a:off x="473451" y="333139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en-US" smtClean="0"/>
              <a:t>ㅇ</a:t>
            </a:r>
            <a:endParaRPr dirty="0"/>
          </a:p>
        </p:txBody>
      </p:sp>
      <p:sp>
        <p:nvSpPr>
          <p:cNvPr id="682" name="Google Shape;682;g8804c1121d_0_5"/>
          <p:cNvSpPr/>
          <p:nvPr/>
        </p:nvSpPr>
        <p:spPr>
          <a:xfrm>
            <a:off x="721894" y="1823550"/>
            <a:ext cx="4812632" cy="438474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AF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4366DF-3776-4356-8938-6AC54FEC78A0}"/>
              </a:ext>
            </a:extLst>
          </p:cNvPr>
          <p:cNvSpPr/>
          <p:nvPr/>
        </p:nvSpPr>
        <p:spPr>
          <a:xfrm>
            <a:off x="742322" y="223686"/>
            <a:ext cx="5378617" cy="60016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 Box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폼 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INSERT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05" y="2011961"/>
            <a:ext cx="4095210" cy="4007920"/>
          </a:xfrm>
          <a:prstGeom prst="rect">
            <a:avLst/>
          </a:prstGeom>
        </p:spPr>
      </p:pic>
      <p:sp>
        <p:nvSpPr>
          <p:cNvPr id="17" name="Google Shape;685;g8804c1121d_0_5"/>
          <p:cNvSpPr/>
          <p:nvPr/>
        </p:nvSpPr>
        <p:spPr>
          <a:xfrm>
            <a:off x="1661851" y="5399772"/>
            <a:ext cx="628961" cy="63935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32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813" y="2042386"/>
            <a:ext cx="5324585" cy="1886279"/>
          </a:xfrm>
          <a:prstGeom prst="rect">
            <a:avLst/>
          </a:prstGeom>
        </p:spPr>
      </p:pic>
      <p:sp>
        <p:nvSpPr>
          <p:cNvPr id="19" name="Google Shape;685;g8804c1121d_0_5"/>
          <p:cNvSpPr/>
          <p:nvPr/>
        </p:nvSpPr>
        <p:spPr>
          <a:xfrm>
            <a:off x="5788397" y="1921388"/>
            <a:ext cx="5547415" cy="212827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32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682;g8804c1121d_0_5"/>
          <p:cNvSpPr/>
          <p:nvPr/>
        </p:nvSpPr>
        <p:spPr>
          <a:xfrm>
            <a:off x="5730753" y="4156966"/>
            <a:ext cx="5662706" cy="1242806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AF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739" y="4297046"/>
            <a:ext cx="5365659" cy="930340"/>
          </a:xfrm>
          <a:prstGeom prst="rect">
            <a:avLst/>
          </a:prstGeom>
        </p:spPr>
      </p:pic>
      <p:sp>
        <p:nvSpPr>
          <p:cNvPr id="18" name="Google Shape;602;g87e28ce340_0_174">
            <a:extLst>
              <a:ext uri="{FF2B5EF4-FFF2-40B4-BE49-F238E27FC236}">
                <a16:creationId xmlns:a16="http://schemas.microsoft.com/office/drawing/2014/main" id="{13B9B34B-917A-4210-AD35-8EC5A42AB8CE}"/>
              </a:ext>
            </a:extLst>
          </p:cNvPr>
          <p:cNvSpPr/>
          <p:nvPr/>
        </p:nvSpPr>
        <p:spPr>
          <a:xfrm>
            <a:off x="790773" y="1316300"/>
            <a:ext cx="4939980" cy="39773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15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홈팀 </a:t>
            </a:r>
            <a:r>
              <a:rPr lang="ko-KR" altLang="en-US" sz="15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어웨이팀의</a:t>
            </a:r>
            <a:r>
              <a:rPr lang="ko-KR" altLang="en-US" sz="15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 경기 기록을 삽입해주면 </a:t>
            </a:r>
            <a:r>
              <a:rPr lang="en-US" altLang="ko-KR" sz="15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5/31 </a:t>
            </a:r>
            <a:r>
              <a:rPr lang="ko-KR" altLang="en-US" sz="15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경기가 등록 </a:t>
            </a:r>
          </a:p>
        </p:txBody>
      </p:sp>
      <p:sp>
        <p:nvSpPr>
          <p:cNvPr id="21" name="Google Shape;602;g87e28ce340_0_174">
            <a:extLst>
              <a:ext uri="{FF2B5EF4-FFF2-40B4-BE49-F238E27FC236}">
                <a16:creationId xmlns:a16="http://schemas.microsoft.com/office/drawing/2014/main" id="{13B9B34B-917A-4210-AD35-8EC5A42AB8CE}"/>
              </a:ext>
            </a:extLst>
          </p:cNvPr>
          <p:cNvSpPr/>
          <p:nvPr/>
        </p:nvSpPr>
        <p:spPr>
          <a:xfrm>
            <a:off x="5757061" y="5524761"/>
            <a:ext cx="3698052" cy="44795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1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경기 전일 때 장소와 시간 </a:t>
            </a:r>
            <a:r>
              <a:rPr lang="ko-KR" altLang="en-US" sz="1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게임 여부를 </a:t>
            </a:r>
            <a:r>
              <a:rPr lang="ko-KR" altLang="en-US" sz="1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판단</a:t>
            </a:r>
          </a:p>
        </p:txBody>
      </p:sp>
    </p:spTree>
    <p:extLst>
      <p:ext uri="{BB962C8B-B14F-4D97-AF65-F5344CB8AC3E}">
        <p14:creationId xmlns:p14="http://schemas.microsoft.com/office/powerpoint/2010/main" val="2276427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87e28ce340_0_243"/>
          <p:cNvSpPr/>
          <p:nvPr/>
        </p:nvSpPr>
        <p:spPr>
          <a:xfrm>
            <a:off x="717383" y="223686"/>
            <a:ext cx="53787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상품등록</a:t>
            </a:r>
            <a:endParaRPr sz="2400" b="1" i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6" name="Google Shape;656;g87e28ce340_0_243"/>
          <p:cNvSpPr/>
          <p:nvPr/>
        </p:nvSpPr>
        <p:spPr>
          <a:xfrm>
            <a:off x="0" y="-1"/>
            <a:ext cx="12192000" cy="964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7" name="Google Shape;657;g87e28ce340_0_243"/>
          <p:cNvSpPr/>
          <p:nvPr/>
        </p:nvSpPr>
        <p:spPr>
          <a:xfrm>
            <a:off x="0" y="906087"/>
            <a:ext cx="12192000" cy="59520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8" name="Google Shape;668;g87e28ce340_0_243"/>
          <p:cNvSpPr txBox="1"/>
          <p:nvPr/>
        </p:nvSpPr>
        <p:spPr>
          <a:xfrm>
            <a:off x="5052225" y="1697225"/>
            <a:ext cx="31173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4DE9AC-B7CF-4E7B-BEE4-8E88331F8E82}"/>
              </a:ext>
            </a:extLst>
          </p:cNvPr>
          <p:cNvSpPr/>
          <p:nvPr/>
        </p:nvSpPr>
        <p:spPr>
          <a:xfrm>
            <a:off x="742322" y="223686"/>
            <a:ext cx="5378617" cy="57496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nppt_15910030566262400">
            <a:extLst>
              <a:ext uri="{FF2B5EF4-FFF2-40B4-BE49-F238E27FC236}">
                <a16:creationId xmlns:a16="http://schemas.microsoft.com/office/drawing/2014/main" id="{5AEAFD7D-55E8-4950-AAF4-789EB05BAE22}"/>
              </a:ext>
            </a:extLst>
          </p:cNvPr>
          <p:cNvSpPr/>
          <p:nvPr/>
        </p:nvSpPr>
        <p:spPr>
          <a:xfrm>
            <a:off x="473451" y="333139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</p:txBody>
      </p:sp>
      <p:sp>
        <p:nvSpPr>
          <p:cNvPr id="28" name="Google Shape;638;g87e28ce340_0_226">
            <a:extLst>
              <a:ext uri="{FF2B5EF4-FFF2-40B4-BE49-F238E27FC236}">
                <a16:creationId xmlns:a16="http://schemas.microsoft.com/office/drawing/2014/main" id="{EFB803FF-E516-4771-87D0-5D65198E1D23}"/>
              </a:ext>
            </a:extLst>
          </p:cNvPr>
          <p:cNvSpPr/>
          <p:nvPr/>
        </p:nvSpPr>
        <p:spPr>
          <a:xfrm>
            <a:off x="717383" y="1843864"/>
            <a:ext cx="4990398" cy="166398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AF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`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" name="Google Shape;635;g87e28ce340_0_226">
            <a:extLst>
              <a:ext uri="{FF2B5EF4-FFF2-40B4-BE49-F238E27FC236}">
                <a16:creationId xmlns:a16="http://schemas.microsoft.com/office/drawing/2014/main" id="{2B665D72-5873-4585-B728-A83E515F66C0}"/>
              </a:ext>
            </a:extLst>
          </p:cNvPr>
          <p:cNvSpPr/>
          <p:nvPr/>
        </p:nvSpPr>
        <p:spPr>
          <a:xfrm>
            <a:off x="936431" y="1324501"/>
            <a:ext cx="390600" cy="333000"/>
          </a:xfrm>
          <a:prstGeom prst="diagStripe">
            <a:avLst>
              <a:gd name="adj" fmla="val 50000"/>
            </a:avLst>
          </a:prstGeom>
          <a:solidFill>
            <a:srgbClr val="F7A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636;g87e28ce340_0_226">
            <a:extLst>
              <a:ext uri="{FF2B5EF4-FFF2-40B4-BE49-F238E27FC236}">
                <a16:creationId xmlns:a16="http://schemas.microsoft.com/office/drawing/2014/main" id="{F15D230A-D23A-46CC-AA45-35351CEC5DD4}"/>
              </a:ext>
            </a:extLst>
          </p:cNvPr>
          <p:cNvSpPr txBox="1"/>
          <p:nvPr/>
        </p:nvSpPr>
        <p:spPr>
          <a:xfrm>
            <a:off x="825957" y="1383105"/>
            <a:ext cx="28533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    </a:t>
            </a:r>
            <a:r>
              <a:rPr lang="ko-KR" altLang="en-US" sz="1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경기전 일 때</a:t>
            </a:r>
            <a:endParaRPr sz="1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4DAEBB-488A-4405-87E5-09F28ECC7872}"/>
              </a:ext>
            </a:extLst>
          </p:cNvPr>
          <p:cNvSpPr/>
          <p:nvPr/>
        </p:nvSpPr>
        <p:spPr>
          <a:xfrm>
            <a:off x="742322" y="223686"/>
            <a:ext cx="5378617" cy="600164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 Box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폼 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</a:t>
            </a:r>
            <a:r>
              <a:rPr lang="en-US" altLang="ko-KR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UPDATE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51" y="1953928"/>
            <a:ext cx="4606849" cy="1424539"/>
          </a:xfrm>
          <a:prstGeom prst="rect">
            <a:avLst/>
          </a:prstGeom>
        </p:spPr>
      </p:pic>
      <p:sp>
        <p:nvSpPr>
          <p:cNvPr id="44" name="Google Shape;638;g87e28ce340_0_226">
            <a:extLst>
              <a:ext uri="{FF2B5EF4-FFF2-40B4-BE49-F238E27FC236}">
                <a16:creationId xmlns:a16="http://schemas.microsoft.com/office/drawing/2014/main" id="{EFB803FF-E516-4771-87D0-5D65198E1D23}"/>
              </a:ext>
            </a:extLst>
          </p:cNvPr>
          <p:cNvSpPr/>
          <p:nvPr/>
        </p:nvSpPr>
        <p:spPr>
          <a:xfrm>
            <a:off x="6181232" y="1843863"/>
            <a:ext cx="4990398" cy="166398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AF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`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636;g87e28ce340_0_226">
            <a:extLst>
              <a:ext uri="{FF2B5EF4-FFF2-40B4-BE49-F238E27FC236}">
                <a16:creationId xmlns:a16="http://schemas.microsoft.com/office/drawing/2014/main" id="{F15D230A-D23A-46CC-AA45-35351CEC5DD4}"/>
              </a:ext>
            </a:extLst>
          </p:cNvPr>
          <p:cNvSpPr txBox="1"/>
          <p:nvPr/>
        </p:nvSpPr>
        <p:spPr>
          <a:xfrm>
            <a:off x="6031568" y="1360889"/>
            <a:ext cx="28533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    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경기 취소 일 때</a:t>
            </a:r>
            <a:endParaRPr sz="15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6" name="Google Shape;636;g87e28ce340_0_226">
            <a:extLst>
              <a:ext uri="{FF2B5EF4-FFF2-40B4-BE49-F238E27FC236}">
                <a16:creationId xmlns:a16="http://schemas.microsoft.com/office/drawing/2014/main" id="{F15D230A-D23A-46CC-AA45-35351CEC5DD4}"/>
              </a:ext>
            </a:extLst>
          </p:cNvPr>
          <p:cNvSpPr txBox="1"/>
          <p:nvPr/>
        </p:nvSpPr>
        <p:spPr>
          <a:xfrm>
            <a:off x="860725" y="3754915"/>
            <a:ext cx="28533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    </a:t>
            </a:r>
            <a:r>
              <a:rPr lang="ko-KR" altLang="en-US" sz="1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경기중 일 때</a:t>
            </a:r>
            <a:endParaRPr sz="1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7" name="Google Shape;636;g87e28ce340_0_226">
            <a:extLst>
              <a:ext uri="{FF2B5EF4-FFF2-40B4-BE49-F238E27FC236}">
                <a16:creationId xmlns:a16="http://schemas.microsoft.com/office/drawing/2014/main" id="{F15D230A-D23A-46CC-AA45-35351CEC5DD4}"/>
              </a:ext>
            </a:extLst>
          </p:cNvPr>
          <p:cNvSpPr txBox="1"/>
          <p:nvPr/>
        </p:nvSpPr>
        <p:spPr>
          <a:xfrm>
            <a:off x="6031568" y="3742529"/>
            <a:ext cx="28533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    </a:t>
            </a:r>
            <a:r>
              <a:rPr lang="ko-KR" altLang="en-US" sz="1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경기종료 일 때</a:t>
            </a:r>
            <a:endParaRPr sz="1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8" name="Google Shape;638;g87e28ce340_0_226">
            <a:extLst>
              <a:ext uri="{FF2B5EF4-FFF2-40B4-BE49-F238E27FC236}">
                <a16:creationId xmlns:a16="http://schemas.microsoft.com/office/drawing/2014/main" id="{EFB803FF-E516-4771-87D0-5D65198E1D23}"/>
              </a:ext>
            </a:extLst>
          </p:cNvPr>
          <p:cNvSpPr/>
          <p:nvPr/>
        </p:nvSpPr>
        <p:spPr>
          <a:xfrm>
            <a:off x="744657" y="4200447"/>
            <a:ext cx="4990398" cy="166398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AF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`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" name="Google Shape;638;g87e28ce340_0_226">
            <a:extLst>
              <a:ext uri="{FF2B5EF4-FFF2-40B4-BE49-F238E27FC236}">
                <a16:creationId xmlns:a16="http://schemas.microsoft.com/office/drawing/2014/main" id="{EFB803FF-E516-4771-87D0-5D65198E1D23}"/>
              </a:ext>
            </a:extLst>
          </p:cNvPr>
          <p:cNvSpPr/>
          <p:nvPr/>
        </p:nvSpPr>
        <p:spPr>
          <a:xfrm>
            <a:off x="6258344" y="4198847"/>
            <a:ext cx="4990398" cy="166398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AF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`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350" y="2059808"/>
            <a:ext cx="4653327" cy="12342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31" y="4413937"/>
            <a:ext cx="4606849" cy="11609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778" y="4384959"/>
            <a:ext cx="4588469" cy="1122752"/>
          </a:xfrm>
          <a:prstGeom prst="rect">
            <a:avLst/>
          </a:prstGeom>
        </p:spPr>
      </p:pic>
      <p:sp>
        <p:nvSpPr>
          <p:cNvPr id="50" name="Google Shape;635;g87e28ce340_0_226">
            <a:extLst>
              <a:ext uri="{FF2B5EF4-FFF2-40B4-BE49-F238E27FC236}">
                <a16:creationId xmlns:a16="http://schemas.microsoft.com/office/drawing/2014/main" id="{2B665D72-5873-4585-B728-A83E515F66C0}"/>
              </a:ext>
            </a:extLst>
          </p:cNvPr>
          <p:cNvSpPr/>
          <p:nvPr/>
        </p:nvSpPr>
        <p:spPr>
          <a:xfrm>
            <a:off x="6262478" y="3678772"/>
            <a:ext cx="390600" cy="333000"/>
          </a:xfrm>
          <a:prstGeom prst="diagStripe">
            <a:avLst>
              <a:gd name="adj" fmla="val 50000"/>
            </a:avLst>
          </a:prstGeom>
          <a:solidFill>
            <a:srgbClr val="F7A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635;g87e28ce340_0_226">
            <a:extLst>
              <a:ext uri="{FF2B5EF4-FFF2-40B4-BE49-F238E27FC236}">
                <a16:creationId xmlns:a16="http://schemas.microsoft.com/office/drawing/2014/main" id="{2B665D72-5873-4585-B728-A83E515F66C0}"/>
              </a:ext>
            </a:extLst>
          </p:cNvPr>
          <p:cNvSpPr/>
          <p:nvPr/>
        </p:nvSpPr>
        <p:spPr>
          <a:xfrm>
            <a:off x="936431" y="3760702"/>
            <a:ext cx="390600" cy="333000"/>
          </a:xfrm>
          <a:prstGeom prst="diagStripe">
            <a:avLst>
              <a:gd name="adj" fmla="val 50000"/>
            </a:avLst>
          </a:prstGeom>
          <a:solidFill>
            <a:srgbClr val="F7A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635;g87e28ce340_0_226">
            <a:extLst>
              <a:ext uri="{FF2B5EF4-FFF2-40B4-BE49-F238E27FC236}">
                <a16:creationId xmlns:a16="http://schemas.microsoft.com/office/drawing/2014/main" id="{2B665D72-5873-4585-B728-A83E515F66C0}"/>
              </a:ext>
            </a:extLst>
          </p:cNvPr>
          <p:cNvSpPr/>
          <p:nvPr/>
        </p:nvSpPr>
        <p:spPr>
          <a:xfrm>
            <a:off x="6141957" y="1381309"/>
            <a:ext cx="390600" cy="333000"/>
          </a:xfrm>
          <a:prstGeom prst="diagStripe">
            <a:avLst>
              <a:gd name="adj" fmla="val 50000"/>
            </a:avLst>
          </a:prstGeom>
          <a:solidFill>
            <a:srgbClr val="F7A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602;g87e28ce340_0_174">
            <a:extLst>
              <a:ext uri="{FF2B5EF4-FFF2-40B4-BE49-F238E27FC236}">
                <a16:creationId xmlns:a16="http://schemas.microsoft.com/office/drawing/2014/main" id="{13B9B34B-917A-4210-AD35-8EC5A42AB8CE}"/>
              </a:ext>
            </a:extLst>
          </p:cNvPr>
          <p:cNvSpPr/>
          <p:nvPr/>
        </p:nvSpPr>
        <p:spPr>
          <a:xfrm>
            <a:off x="3758228" y="957902"/>
            <a:ext cx="4411297" cy="393000"/>
          </a:xfrm>
          <a:prstGeom prst="roundRect">
            <a:avLst>
              <a:gd name="adj" fmla="val 19116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관리자가 다음 </a:t>
            </a:r>
            <a:r>
              <a:rPr lang="en-US" altLang="ko-KR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4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가지 상황을 수정 가능</a:t>
            </a:r>
            <a:endParaRPr sz="15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14264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87e28ce340_0_243"/>
          <p:cNvSpPr/>
          <p:nvPr/>
        </p:nvSpPr>
        <p:spPr>
          <a:xfrm>
            <a:off x="717383" y="223686"/>
            <a:ext cx="53787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상품등록</a:t>
            </a:r>
            <a:endParaRPr sz="2400" b="1" i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6" name="Google Shape;656;g87e28ce340_0_243"/>
          <p:cNvSpPr/>
          <p:nvPr/>
        </p:nvSpPr>
        <p:spPr>
          <a:xfrm>
            <a:off x="0" y="-1"/>
            <a:ext cx="12192000" cy="964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7" name="Google Shape;657;g87e28ce340_0_243"/>
          <p:cNvSpPr/>
          <p:nvPr/>
        </p:nvSpPr>
        <p:spPr>
          <a:xfrm>
            <a:off x="0" y="906087"/>
            <a:ext cx="12192000" cy="59520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8" name="Google Shape;668;g87e28ce340_0_243"/>
          <p:cNvSpPr txBox="1"/>
          <p:nvPr/>
        </p:nvSpPr>
        <p:spPr>
          <a:xfrm>
            <a:off x="5052225" y="1697225"/>
            <a:ext cx="31173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4DE9AC-B7CF-4E7B-BEE4-8E88331F8E82}"/>
              </a:ext>
            </a:extLst>
          </p:cNvPr>
          <p:cNvSpPr/>
          <p:nvPr/>
        </p:nvSpPr>
        <p:spPr>
          <a:xfrm>
            <a:off x="742322" y="223686"/>
            <a:ext cx="5378617" cy="57496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nppt_15910030566262400">
            <a:extLst>
              <a:ext uri="{FF2B5EF4-FFF2-40B4-BE49-F238E27FC236}">
                <a16:creationId xmlns:a16="http://schemas.microsoft.com/office/drawing/2014/main" id="{5AEAFD7D-55E8-4950-AAF4-789EB05BAE22}"/>
              </a:ext>
            </a:extLst>
          </p:cNvPr>
          <p:cNvSpPr/>
          <p:nvPr/>
        </p:nvSpPr>
        <p:spPr>
          <a:xfrm>
            <a:off x="473451" y="333139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</p:txBody>
      </p:sp>
      <p:sp>
        <p:nvSpPr>
          <p:cNvPr id="28" name="Google Shape;638;g87e28ce340_0_226">
            <a:extLst>
              <a:ext uri="{FF2B5EF4-FFF2-40B4-BE49-F238E27FC236}">
                <a16:creationId xmlns:a16="http://schemas.microsoft.com/office/drawing/2014/main" id="{EFB803FF-E516-4771-87D0-5D65198E1D23}"/>
              </a:ext>
            </a:extLst>
          </p:cNvPr>
          <p:cNvSpPr/>
          <p:nvPr/>
        </p:nvSpPr>
        <p:spPr>
          <a:xfrm>
            <a:off x="717383" y="1843864"/>
            <a:ext cx="4990398" cy="166398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AF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`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" name="Google Shape;635;g87e28ce340_0_226">
            <a:extLst>
              <a:ext uri="{FF2B5EF4-FFF2-40B4-BE49-F238E27FC236}">
                <a16:creationId xmlns:a16="http://schemas.microsoft.com/office/drawing/2014/main" id="{2B665D72-5873-4585-B728-A83E515F66C0}"/>
              </a:ext>
            </a:extLst>
          </p:cNvPr>
          <p:cNvSpPr/>
          <p:nvPr/>
        </p:nvSpPr>
        <p:spPr>
          <a:xfrm>
            <a:off x="936431" y="1324501"/>
            <a:ext cx="390600" cy="333000"/>
          </a:xfrm>
          <a:prstGeom prst="diagStripe">
            <a:avLst>
              <a:gd name="adj" fmla="val 50000"/>
            </a:avLst>
          </a:prstGeom>
          <a:solidFill>
            <a:srgbClr val="F7A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636;g87e28ce340_0_226">
            <a:extLst>
              <a:ext uri="{FF2B5EF4-FFF2-40B4-BE49-F238E27FC236}">
                <a16:creationId xmlns:a16="http://schemas.microsoft.com/office/drawing/2014/main" id="{F15D230A-D23A-46CC-AA45-35351CEC5DD4}"/>
              </a:ext>
            </a:extLst>
          </p:cNvPr>
          <p:cNvSpPr txBox="1"/>
          <p:nvPr/>
        </p:nvSpPr>
        <p:spPr>
          <a:xfrm>
            <a:off x="825957" y="1383105"/>
            <a:ext cx="28533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    </a:t>
            </a:r>
            <a:r>
              <a:rPr lang="ko-KR" altLang="en-US" sz="1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경기전 일 때</a:t>
            </a:r>
            <a:endParaRPr sz="1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4DAEBB-488A-4405-87E5-09F28ECC7872}"/>
              </a:ext>
            </a:extLst>
          </p:cNvPr>
          <p:cNvSpPr/>
          <p:nvPr/>
        </p:nvSpPr>
        <p:spPr>
          <a:xfrm>
            <a:off x="742322" y="223686"/>
            <a:ext cx="5378617" cy="600164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 Box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폼 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</a:t>
            </a:r>
            <a:r>
              <a:rPr lang="en-US" altLang="ko-KR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UPDATE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4" name="Google Shape;638;g87e28ce340_0_226">
            <a:extLst>
              <a:ext uri="{FF2B5EF4-FFF2-40B4-BE49-F238E27FC236}">
                <a16:creationId xmlns:a16="http://schemas.microsoft.com/office/drawing/2014/main" id="{EFB803FF-E516-4771-87D0-5D65198E1D23}"/>
              </a:ext>
            </a:extLst>
          </p:cNvPr>
          <p:cNvSpPr/>
          <p:nvPr/>
        </p:nvSpPr>
        <p:spPr>
          <a:xfrm>
            <a:off x="6181232" y="1843863"/>
            <a:ext cx="4990398" cy="166398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AF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`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636;g87e28ce340_0_226">
            <a:extLst>
              <a:ext uri="{FF2B5EF4-FFF2-40B4-BE49-F238E27FC236}">
                <a16:creationId xmlns:a16="http://schemas.microsoft.com/office/drawing/2014/main" id="{F15D230A-D23A-46CC-AA45-35351CEC5DD4}"/>
              </a:ext>
            </a:extLst>
          </p:cNvPr>
          <p:cNvSpPr txBox="1"/>
          <p:nvPr/>
        </p:nvSpPr>
        <p:spPr>
          <a:xfrm>
            <a:off x="6031568" y="1360889"/>
            <a:ext cx="28533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    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경기 취소 일 때</a:t>
            </a:r>
            <a:endParaRPr sz="15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6" name="Google Shape;636;g87e28ce340_0_226">
            <a:extLst>
              <a:ext uri="{FF2B5EF4-FFF2-40B4-BE49-F238E27FC236}">
                <a16:creationId xmlns:a16="http://schemas.microsoft.com/office/drawing/2014/main" id="{F15D230A-D23A-46CC-AA45-35351CEC5DD4}"/>
              </a:ext>
            </a:extLst>
          </p:cNvPr>
          <p:cNvSpPr txBox="1"/>
          <p:nvPr/>
        </p:nvSpPr>
        <p:spPr>
          <a:xfrm>
            <a:off x="860725" y="3754915"/>
            <a:ext cx="28533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    </a:t>
            </a:r>
            <a:r>
              <a:rPr lang="ko-KR" altLang="en-US" sz="1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경기중 일 때</a:t>
            </a:r>
            <a:endParaRPr sz="1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7" name="Google Shape;636;g87e28ce340_0_226">
            <a:extLst>
              <a:ext uri="{FF2B5EF4-FFF2-40B4-BE49-F238E27FC236}">
                <a16:creationId xmlns:a16="http://schemas.microsoft.com/office/drawing/2014/main" id="{F15D230A-D23A-46CC-AA45-35351CEC5DD4}"/>
              </a:ext>
            </a:extLst>
          </p:cNvPr>
          <p:cNvSpPr txBox="1"/>
          <p:nvPr/>
        </p:nvSpPr>
        <p:spPr>
          <a:xfrm>
            <a:off x="6031568" y="3742529"/>
            <a:ext cx="28533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    </a:t>
            </a:r>
            <a:r>
              <a:rPr lang="ko-KR" altLang="en-US" sz="1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경기종료 일 때</a:t>
            </a:r>
            <a:endParaRPr sz="1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8" name="Google Shape;638;g87e28ce340_0_226">
            <a:extLst>
              <a:ext uri="{FF2B5EF4-FFF2-40B4-BE49-F238E27FC236}">
                <a16:creationId xmlns:a16="http://schemas.microsoft.com/office/drawing/2014/main" id="{EFB803FF-E516-4771-87D0-5D65198E1D23}"/>
              </a:ext>
            </a:extLst>
          </p:cNvPr>
          <p:cNvSpPr/>
          <p:nvPr/>
        </p:nvSpPr>
        <p:spPr>
          <a:xfrm>
            <a:off x="744657" y="4200447"/>
            <a:ext cx="4990398" cy="166398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AF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`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" name="Google Shape;638;g87e28ce340_0_226">
            <a:extLst>
              <a:ext uri="{FF2B5EF4-FFF2-40B4-BE49-F238E27FC236}">
                <a16:creationId xmlns:a16="http://schemas.microsoft.com/office/drawing/2014/main" id="{EFB803FF-E516-4771-87D0-5D65198E1D23}"/>
              </a:ext>
            </a:extLst>
          </p:cNvPr>
          <p:cNvSpPr/>
          <p:nvPr/>
        </p:nvSpPr>
        <p:spPr>
          <a:xfrm>
            <a:off x="6258344" y="4198847"/>
            <a:ext cx="4990398" cy="166398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AF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`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Google Shape;635;g87e28ce340_0_226">
            <a:extLst>
              <a:ext uri="{FF2B5EF4-FFF2-40B4-BE49-F238E27FC236}">
                <a16:creationId xmlns:a16="http://schemas.microsoft.com/office/drawing/2014/main" id="{2B665D72-5873-4585-B728-A83E515F66C0}"/>
              </a:ext>
            </a:extLst>
          </p:cNvPr>
          <p:cNvSpPr/>
          <p:nvPr/>
        </p:nvSpPr>
        <p:spPr>
          <a:xfrm>
            <a:off x="6262478" y="3678772"/>
            <a:ext cx="390600" cy="333000"/>
          </a:xfrm>
          <a:prstGeom prst="diagStripe">
            <a:avLst>
              <a:gd name="adj" fmla="val 50000"/>
            </a:avLst>
          </a:prstGeom>
          <a:solidFill>
            <a:srgbClr val="F7A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635;g87e28ce340_0_226">
            <a:extLst>
              <a:ext uri="{FF2B5EF4-FFF2-40B4-BE49-F238E27FC236}">
                <a16:creationId xmlns:a16="http://schemas.microsoft.com/office/drawing/2014/main" id="{2B665D72-5873-4585-B728-A83E515F66C0}"/>
              </a:ext>
            </a:extLst>
          </p:cNvPr>
          <p:cNvSpPr/>
          <p:nvPr/>
        </p:nvSpPr>
        <p:spPr>
          <a:xfrm>
            <a:off x="936431" y="3760702"/>
            <a:ext cx="390600" cy="333000"/>
          </a:xfrm>
          <a:prstGeom prst="diagStripe">
            <a:avLst>
              <a:gd name="adj" fmla="val 50000"/>
            </a:avLst>
          </a:prstGeom>
          <a:solidFill>
            <a:srgbClr val="F7A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635;g87e28ce340_0_226">
            <a:extLst>
              <a:ext uri="{FF2B5EF4-FFF2-40B4-BE49-F238E27FC236}">
                <a16:creationId xmlns:a16="http://schemas.microsoft.com/office/drawing/2014/main" id="{2B665D72-5873-4585-B728-A83E515F66C0}"/>
              </a:ext>
            </a:extLst>
          </p:cNvPr>
          <p:cNvSpPr/>
          <p:nvPr/>
        </p:nvSpPr>
        <p:spPr>
          <a:xfrm>
            <a:off x="6141957" y="1381309"/>
            <a:ext cx="390600" cy="333000"/>
          </a:xfrm>
          <a:prstGeom prst="diagStripe">
            <a:avLst>
              <a:gd name="adj" fmla="val 50000"/>
            </a:avLst>
          </a:prstGeom>
          <a:solidFill>
            <a:srgbClr val="F7A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602;g87e28ce340_0_174">
            <a:extLst>
              <a:ext uri="{FF2B5EF4-FFF2-40B4-BE49-F238E27FC236}">
                <a16:creationId xmlns:a16="http://schemas.microsoft.com/office/drawing/2014/main" id="{13B9B34B-917A-4210-AD35-8EC5A42AB8CE}"/>
              </a:ext>
            </a:extLst>
          </p:cNvPr>
          <p:cNvSpPr/>
          <p:nvPr/>
        </p:nvSpPr>
        <p:spPr>
          <a:xfrm>
            <a:off x="3758228" y="957902"/>
            <a:ext cx="4692753" cy="393000"/>
          </a:xfrm>
          <a:prstGeom prst="roundRect">
            <a:avLst>
              <a:gd name="adj" fmla="val 19116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관리자가 다음 </a:t>
            </a:r>
            <a:r>
              <a:rPr lang="en-US" altLang="ko-KR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4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가지 상황을 홈팀과  </a:t>
            </a:r>
            <a:r>
              <a:rPr lang="ko-KR" altLang="en-US" sz="1500" b="1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어웨이팀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 수정 가능</a:t>
            </a:r>
            <a:endParaRPr sz="15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25" y="1986529"/>
            <a:ext cx="4605164" cy="14521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817" y="4344912"/>
            <a:ext cx="4494732" cy="13906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25" y="4234491"/>
            <a:ext cx="4603313" cy="15305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341" y="1940018"/>
            <a:ext cx="4593208" cy="146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85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87e28ce340_0_243"/>
          <p:cNvSpPr/>
          <p:nvPr/>
        </p:nvSpPr>
        <p:spPr>
          <a:xfrm>
            <a:off x="717383" y="223686"/>
            <a:ext cx="53787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상품등록</a:t>
            </a:r>
            <a:endParaRPr sz="2400" b="1" i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6" name="Google Shape;656;g87e28ce340_0_243"/>
          <p:cNvSpPr/>
          <p:nvPr/>
        </p:nvSpPr>
        <p:spPr>
          <a:xfrm>
            <a:off x="0" y="-1"/>
            <a:ext cx="12192000" cy="964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7" name="Google Shape;657;g87e28ce340_0_243"/>
          <p:cNvSpPr/>
          <p:nvPr/>
        </p:nvSpPr>
        <p:spPr>
          <a:xfrm>
            <a:off x="0" y="906087"/>
            <a:ext cx="12192000" cy="59520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8" name="Google Shape;668;g87e28ce340_0_243"/>
          <p:cNvSpPr txBox="1"/>
          <p:nvPr/>
        </p:nvSpPr>
        <p:spPr>
          <a:xfrm>
            <a:off x="5052225" y="1697225"/>
            <a:ext cx="31173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4DE9AC-B7CF-4E7B-BEE4-8E88331F8E82}"/>
              </a:ext>
            </a:extLst>
          </p:cNvPr>
          <p:cNvSpPr/>
          <p:nvPr/>
        </p:nvSpPr>
        <p:spPr>
          <a:xfrm>
            <a:off x="742322" y="223686"/>
            <a:ext cx="5378617" cy="57496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nppt_15910030566262400">
            <a:extLst>
              <a:ext uri="{FF2B5EF4-FFF2-40B4-BE49-F238E27FC236}">
                <a16:creationId xmlns:a16="http://schemas.microsoft.com/office/drawing/2014/main" id="{5AEAFD7D-55E8-4950-AAF4-789EB05BAE22}"/>
              </a:ext>
            </a:extLst>
          </p:cNvPr>
          <p:cNvSpPr/>
          <p:nvPr/>
        </p:nvSpPr>
        <p:spPr>
          <a:xfrm>
            <a:off x="453572" y="349870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</p:txBody>
      </p:sp>
      <p:sp>
        <p:nvSpPr>
          <p:cNvPr id="36" name="Google Shape;635;g87e28ce340_0_226">
            <a:extLst>
              <a:ext uri="{FF2B5EF4-FFF2-40B4-BE49-F238E27FC236}">
                <a16:creationId xmlns:a16="http://schemas.microsoft.com/office/drawing/2014/main" id="{2B665D72-5873-4585-B728-A83E515F66C0}"/>
              </a:ext>
            </a:extLst>
          </p:cNvPr>
          <p:cNvSpPr/>
          <p:nvPr/>
        </p:nvSpPr>
        <p:spPr>
          <a:xfrm>
            <a:off x="936431" y="1324501"/>
            <a:ext cx="390600" cy="333000"/>
          </a:xfrm>
          <a:prstGeom prst="diagStripe">
            <a:avLst>
              <a:gd name="adj" fmla="val 50000"/>
            </a:avLst>
          </a:prstGeom>
          <a:solidFill>
            <a:srgbClr val="F7A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636;g87e28ce340_0_226">
            <a:extLst>
              <a:ext uri="{FF2B5EF4-FFF2-40B4-BE49-F238E27FC236}">
                <a16:creationId xmlns:a16="http://schemas.microsoft.com/office/drawing/2014/main" id="{F15D230A-D23A-46CC-AA45-35351CEC5DD4}"/>
              </a:ext>
            </a:extLst>
          </p:cNvPr>
          <p:cNvSpPr txBox="1"/>
          <p:nvPr/>
        </p:nvSpPr>
        <p:spPr>
          <a:xfrm>
            <a:off x="825957" y="1383105"/>
            <a:ext cx="28533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    </a:t>
            </a:r>
            <a:r>
              <a:rPr lang="ko-KR" altLang="en-US" sz="1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경기중 </a:t>
            </a:r>
            <a:r>
              <a:rPr lang="en-US" altLang="ko-KR" sz="1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/ </a:t>
            </a:r>
            <a:r>
              <a:rPr lang="ko-KR" altLang="en-US" sz="1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경기종료 일 때</a:t>
            </a:r>
            <a:endParaRPr sz="1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4DAEBB-488A-4405-87E5-09F28ECC7872}"/>
              </a:ext>
            </a:extLst>
          </p:cNvPr>
          <p:cNvSpPr/>
          <p:nvPr/>
        </p:nvSpPr>
        <p:spPr>
          <a:xfrm>
            <a:off x="742322" y="223686"/>
            <a:ext cx="5378617" cy="600164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 Box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폼 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</a:t>
            </a:r>
            <a:r>
              <a:rPr lang="en-US" altLang="ko-KR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UPDATE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8" name="Google Shape;638;g87e28ce340_0_226">
            <a:extLst>
              <a:ext uri="{FF2B5EF4-FFF2-40B4-BE49-F238E27FC236}">
                <a16:creationId xmlns:a16="http://schemas.microsoft.com/office/drawing/2014/main" id="{EFB803FF-E516-4771-87D0-5D65198E1D23}"/>
              </a:ext>
            </a:extLst>
          </p:cNvPr>
          <p:cNvSpPr/>
          <p:nvPr/>
        </p:nvSpPr>
        <p:spPr>
          <a:xfrm>
            <a:off x="744658" y="1877301"/>
            <a:ext cx="3814356" cy="398713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AF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`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" name="Google Shape;638;g87e28ce340_0_226">
            <a:extLst>
              <a:ext uri="{FF2B5EF4-FFF2-40B4-BE49-F238E27FC236}">
                <a16:creationId xmlns:a16="http://schemas.microsoft.com/office/drawing/2014/main" id="{EFB803FF-E516-4771-87D0-5D65198E1D23}"/>
              </a:ext>
            </a:extLst>
          </p:cNvPr>
          <p:cNvSpPr/>
          <p:nvPr/>
        </p:nvSpPr>
        <p:spPr>
          <a:xfrm>
            <a:off x="4840469" y="1870287"/>
            <a:ext cx="3610512" cy="399414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AF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`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602;g87e28ce340_0_174">
            <a:extLst>
              <a:ext uri="{FF2B5EF4-FFF2-40B4-BE49-F238E27FC236}">
                <a16:creationId xmlns:a16="http://schemas.microsoft.com/office/drawing/2014/main" id="{13B9B34B-917A-4210-AD35-8EC5A42AB8CE}"/>
              </a:ext>
            </a:extLst>
          </p:cNvPr>
          <p:cNvSpPr/>
          <p:nvPr/>
        </p:nvSpPr>
        <p:spPr>
          <a:xfrm>
            <a:off x="3758228" y="1037414"/>
            <a:ext cx="4958389" cy="385986"/>
          </a:xfrm>
          <a:prstGeom prst="roundRect">
            <a:avLst>
              <a:gd name="adj" fmla="val 19116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경기중일때와 경기종료일때 세부사항을 업데이트 해야한다</a:t>
            </a:r>
            <a:endParaRPr sz="15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42" y="2302503"/>
            <a:ext cx="3512777" cy="31838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895" y="4230817"/>
            <a:ext cx="2938630" cy="13462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287" y="2441133"/>
            <a:ext cx="2991238" cy="1358970"/>
          </a:xfrm>
          <a:prstGeom prst="rect">
            <a:avLst/>
          </a:prstGeom>
        </p:spPr>
      </p:pic>
      <p:sp>
        <p:nvSpPr>
          <p:cNvPr id="18" name="Google Shape;601;g87e28ce340_0_174">
            <a:extLst>
              <a:ext uri="{FF2B5EF4-FFF2-40B4-BE49-F238E27FC236}">
                <a16:creationId xmlns:a16="http://schemas.microsoft.com/office/drawing/2014/main" id="{0341F6F4-02C4-43CE-9A14-C4E56AD7D689}"/>
              </a:ext>
            </a:extLst>
          </p:cNvPr>
          <p:cNvSpPr/>
          <p:nvPr/>
        </p:nvSpPr>
        <p:spPr>
          <a:xfrm>
            <a:off x="5807848" y="2048657"/>
            <a:ext cx="1756192" cy="29773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경기중 게임박스 </a:t>
            </a:r>
            <a:endParaRPr sz="15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9" name="Google Shape;601;g87e28ce340_0_174">
            <a:extLst>
              <a:ext uri="{FF2B5EF4-FFF2-40B4-BE49-F238E27FC236}">
                <a16:creationId xmlns:a16="http://schemas.microsoft.com/office/drawing/2014/main" id="{0341F6F4-02C4-43CE-9A14-C4E56AD7D689}"/>
              </a:ext>
            </a:extLst>
          </p:cNvPr>
          <p:cNvSpPr/>
          <p:nvPr/>
        </p:nvSpPr>
        <p:spPr>
          <a:xfrm>
            <a:off x="5795810" y="3892104"/>
            <a:ext cx="1756192" cy="29773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경기종료 게임박스 </a:t>
            </a:r>
            <a:endParaRPr sz="15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1" name="Google Shape;638;g87e28ce340_0_226">
            <a:extLst>
              <a:ext uri="{FF2B5EF4-FFF2-40B4-BE49-F238E27FC236}">
                <a16:creationId xmlns:a16="http://schemas.microsoft.com/office/drawing/2014/main" id="{EFB803FF-E516-4771-87D0-5D65198E1D23}"/>
              </a:ext>
            </a:extLst>
          </p:cNvPr>
          <p:cNvSpPr/>
          <p:nvPr/>
        </p:nvSpPr>
        <p:spPr>
          <a:xfrm>
            <a:off x="8706582" y="1803030"/>
            <a:ext cx="2630449" cy="399414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AF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`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799" y="2176671"/>
            <a:ext cx="2432479" cy="330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799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87e28ce340_0_243"/>
          <p:cNvSpPr/>
          <p:nvPr/>
        </p:nvSpPr>
        <p:spPr>
          <a:xfrm>
            <a:off x="717383" y="223686"/>
            <a:ext cx="53787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상품등록</a:t>
            </a:r>
            <a:endParaRPr sz="2400" b="1" i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6" name="Google Shape;656;g87e28ce340_0_243"/>
          <p:cNvSpPr/>
          <p:nvPr/>
        </p:nvSpPr>
        <p:spPr>
          <a:xfrm>
            <a:off x="0" y="-1"/>
            <a:ext cx="12192000" cy="964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7" name="Google Shape;657;g87e28ce340_0_243"/>
          <p:cNvSpPr/>
          <p:nvPr/>
        </p:nvSpPr>
        <p:spPr>
          <a:xfrm>
            <a:off x="0" y="906087"/>
            <a:ext cx="12192000" cy="59520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8" name="Google Shape;668;g87e28ce340_0_243"/>
          <p:cNvSpPr txBox="1"/>
          <p:nvPr/>
        </p:nvSpPr>
        <p:spPr>
          <a:xfrm>
            <a:off x="5052225" y="1697225"/>
            <a:ext cx="31173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4DE9AC-B7CF-4E7B-BEE4-8E88331F8E82}"/>
              </a:ext>
            </a:extLst>
          </p:cNvPr>
          <p:cNvSpPr/>
          <p:nvPr/>
        </p:nvSpPr>
        <p:spPr>
          <a:xfrm>
            <a:off x="742322" y="223686"/>
            <a:ext cx="5378617" cy="57496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nppt_15910030566262400">
            <a:extLst>
              <a:ext uri="{FF2B5EF4-FFF2-40B4-BE49-F238E27FC236}">
                <a16:creationId xmlns:a16="http://schemas.microsoft.com/office/drawing/2014/main" id="{5AEAFD7D-55E8-4950-AAF4-789EB05BAE22}"/>
              </a:ext>
            </a:extLst>
          </p:cNvPr>
          <p:cNvSpPr/>
          <p:nvPr/>
        </p:nvSpPr>
        <p:spPr>
          <a:xfrm>
            <a:off x="453572" y="349870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</p:txBody>
      </p:sp>
      <p:sp>
        <p:nvSpPr>
          <p:cNvPr id="36" name="Google Shape;635;g87e28ce340_0_226">
            <a:extLst>
              <a:ext uri="{FF2B5EF4-FFF2-40B4-BE49-F238E27FC236}">
                <a16:creationId xmlns:a16="http://schemas.microsoft.com/office/drawing/2014/main" id="{2B665D72-5873-4585-B728-A83E515F66C0}"/>
              </a:ext>
            </a:extLst>
          </p:cNvPr>
          <p:cNvSpPr/>
          <p:nvPr/>
        </p:nvSpPr>
        <p:spPr>
          <a:xfrm>
            <a:off x="1943982" y="2158903"/>
            <a:ext cx="429660" cy="275206"/>
          </a:xfrm>
          <a:prstGeom prst="diagStripe">
            <a:avLst>
              <a:gd name="adj" fmla="val 50000"/>
            </a:avLst>
          </a:prstGeom>
          <a:solidFill>
            <a:srgbClr val="F7AF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636;g87e28ce340_0_226">
            <a:extLst>
              <a:ext uri="{FF2B5EF4-FFF2-40B4-BE49-F238E27FC236}">
                <a16:creationId xmlns:a16="http://schemas.microsoft.com/office/drawing/2014/main" id="{F15D230A-D23A-46CC-AA45-35351CEC5DD4}"/>
              </a:ext>
            </a:extLst>
          </p:cNvPr>
          <p:cNvSpPr txBox="1"/>
          <p:nvPr/>
        </p:nvSpPr>
        <p:spPr>
          <a:xfrm>
            <a:off x="1796695" y="2144097"/>
            <a:ext cx="3138630" cy="32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    </a:t>
            </a:r>
            <a:r>
              <a:rPr lang="ko-KR" altLang="en-US" sz="1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관리자모드로 접속</a:t>
            </a:r>
            <a:endParaRPr sz="1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4DAEBB-488A-4405-87E5-09F28ECC7872}"/>
              </a:ext>
            </a:extLst>
          </p:cNvPr>
          <p:cNvSpPr/>
          <p:nvPr/>
        </p:nvSpPr>
        <p:spPr>
          <a:xfrm>
            <a:off x="742322" y="223686"/>
            <a:ext cx="5378617" cy="600164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 Box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폼 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</a:t>
            </a:r>
            <a:r>
              <a:rPr lang="en-US" altLang="ko-KR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Delete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8" name="Google Shape;638;g87e28ce340_0_226">
            <a:extLst>
              <a:ext uri="{FF2B5EF4-FFF2-40B4-BE49-F238E27FC236}">
                <a16:creationId xmlns:a16="http://schemas.microsoft.com/office/drawing/2014/main" id="{EFB803FF-E516-4771-87D0-5D65198E1D23}"/>
              </a:ext>
            </a:extLst>
          </p:cNvPr>
          <p:cNvSpPr/>
          <p:nvPr/>
        </p:nvSpPr>
        <p:spPr>
          <a:xfrm>
            <a:off x="1647237" y="2700369"/>
            <a:ext cx="4195792" cy="329515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AF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`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602;g87e28ce340_0_174">
            <a:extLst>
              <a:ext uri="{FF2B5EF4-FFF2-40B4-BE49-F238E27FC236}">
                <a16:creationId xmlns:a16="http://schemas.microsoft.com/office/drawing/2014/main" id="{13B9B34B-917A-4210-AD35-8EC5A42AB8CE}"/>
              </a:ext>
            </a:extLst>
          </p:cNvPr>
          <p:cNvSpPr/>
          <p:nvPr/>
        </p:nvSpPr>
        <p:spPr>
          <a:xfrm>
            <a:off x="3758228" y="1037414"/>
            <a:ext cx="5117415" cy="385986"/>
          </a:xfrm>
          <a:prstGeom prst="roundRect">
            <a:avLst>
              <a:gd name="adj" fmla="val 19116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해당 날짜</a:t>
            </a:r>
            <a:r>
              <a:rPr lang="en-US" altLang="ko-KR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(5/11)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 경기를 삭제하고 싶을 때 관리자 모드로 삭제</a:t>
            </a:r>
            <a:endParaRPr sz="15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8" name="Google Shape;601;g87e28ce340_0_174">
            <a:extLst>
              <a:ext uri="{FF2B5EF4-FFF2-40B4-BE49-F238E27FC236}">
                <a16:creationId xmlns:a16="http://schemas.microsoft.com/office/drawing/2014/main" id="{0341F6F4-02C4-43CE-9A14-C4E56AD7D689}"/>
              </a:ext>
            </a:extLst>
          </p:cNvPr>
          <p:cNvSpPr/>
          <p:nvPr/>
        </p:nvSpPr>
        <p:spPr>
          <a:xfrm>
            <a:off x="7118540" y="1621552"/>
            <a:ext cx="2591987" cy="366585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버튼 </a:t>
            </a:r>
            <a:r>
              <a:rPr lang="ko-KR" altLang="en-US" sz="1500" b="1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클릭시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/ 5.11 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삭제 완료</a:t>
            </a:r>
            <a:endParaRPr sz="15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132" y="2951267"/>
            <a:ext cx="3167245" cy="2753733"/>
          </a:xfrm>
          <a:prstGeom prst="rect">
            <a:avLst/>
          </a:prstGeom>
        </p:spPr>
      </p:pic>
      <p:sp>
        <p:nvSpPr>
          <p:cNvPr id="22" name="Google Shape;685;g8804c1121d_0_5"/>
          <p:cNvSpPr/>
          <p:nvPr/>
        </p:nvSpPr>
        <p:spPr>
          <a:xfrm>
            <a:off x="2065288" y="5277538"/>
            <a:ext cx="1194745" cy="44573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32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" name="Google Shape;687;g8804c1121d_0_5"/>
          <p:cNvCxnSpPr>
            <a:cxnSpLocks/>
            <a:stCxn id="22" idx="3"/>
            <a:endCxn id="18" idx="1"/>
          </p:cNvCxnSpPr>
          <p:nvPr/>
        </p:nvCxnSpPr>
        <p:spPr>
          <a:xfrm flipV="1">
            <a:off x="3260033" y="1804845"/>
            <a:ext cx="3858507" cy="369556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324D"/>
            </a:solidFill>
            <a:prstDash val="solid"/>
            <a:miter lim="800000"/>
            <a:headEnd type="none" w="sm" len="sm"/>
            <a:tailEnd type="oval" w="med" len="med"/>
          </a:ln>
        </p:spPr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568" y="2174935"/>
            <a:ext cx="3282960" cy="105614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389" y="3267149"/>
            <a:ext cx="3547435" cy="3092609"/>
          </a:xfrm>
          <a:prstGeom prst="rect">
            <a:avLst/>
          </a:prstGeom>
        </p:spPr>
      </p:pic>
      <p:sp>
        <p:nvSpPr>
          <p:cNvPr id="34" name="Google Shape;685;g8804c1121d_0_5"/>
          <p:cNvSpPr/>
          <p:nvPr/>
        </p:nvSpPr>
        <p:spPr>
          <a:xfrm>
            <a:off x="7394710" y="5546036"/>
            <a:ext cx="596349" cy="64604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32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" name="Google Shape;687;g8804c1121d_0_5"/>
          <p:cNvCxnSpPr>
            <a:cxnSpLocks/>
          </p:cNvCxnSpPr>
          <p:nvPr/>
        </p:nvCxnSpPr>
        <p:spPr>
          <a:xfrm rot="16200000" flipV="1">
            <a:off x="5746402" y="3553922"/>
            <a:ext cx="3482377" cy="41059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324D"/>
            </a:solidFill>
            <a:prstDash val="solid"/>
            <a:miter lim="800000"/>
            <a:headEnd type="none" w="sm" len="sm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7639324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343807"/>
            <a:ext cx="12192000" cy="2170386"/>
          </a:xfrm>
          <a:prstGeom prst="rect">
            <a:avLst/>
          </a:prstGeom>
          <a:solidFill>
            <a:srgbClr val="FF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ㅍ</a:t>
            </a:r>
          </a:p>
        </p:txBody>
      </p:sp>
      <p:sp>
        <p:nvSpPr>
          <p:cNvPr id="6" name="타원 5"/>
          <p:cNvSpPr/>
          <p:nvPr/>
        </p:nvSpPr>
        <p:spPr>
          <a:xfrm>
            <a:off x="4479113" y="1812113"/>
            <a:ext cx="3233774" cy="323377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28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itchFamily="34" charset="0"/>
                <a:ea typeface="Yoon 윤고딕 520_TT" pitchFamily="18" charset="-127"/>
              </a:rPr>
              <a:t>티켓결제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Demi ITC" pitchFamily="34" charset="0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653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87e28ce340_0_194"/>
          <p:cNvSpPr/>
          <p:nvPr/>
        </p:nvSpPr>
        <p:spPr>
          <a:xfrm>
            <a:off x="717383" y="223686"/>
            <a:ext cx="53787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상품등록</a:t>
            </a:r>
            <a:endParaRPr sz="2400" b="1" i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0" name="Google Shape;610;g87e28ce340_0_194"/>
          <p:cNvSpPr/>
          <p:nvPr/>
        </p:nvSpPr>
        <p:spPr>
          <a:xfrm>
            <a:off x="0" y="-1"/>
            <a:ext cx="12192000" cy="964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1" name="Google Shape;611;g87e28ce340_0_194"/>
          <p:cNvSpPr/>
          <p:nvPr/>
        </p:nvSpPr>
        <p:spPr>
          <a:xfrm>
            <a:off x="0" y="906087"/>
            <a:ext cx="12192000" cy="59520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nppt_15910030566262400">
            <a:extLst>
              <a:ext uri="{FF2B5EF4-FFF2-40B4-BE49-F238E27FC236}">
                <a16:creationId xmlns:a16="http://schemas.microsoft.com/office/drawing/2014/main" id="{5D7A9A0D-3F84-4EEA-9BFF-3CA2E47F0CCB}"/>
              </a:ext>
            </a:extLst>
          </p:cNvPr>
          <p:cNvSpPr/>
          <p:nvPr/>
        </p:nvSpPr>
        <p:spPr>
          <a:xfrm>
            <a:off x="473451" y="333139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D22B3E4-248B-45CC-8B84-812E505D5175}"/>
              </a:ext>
            </a:extLst>
          </p:cNvPr>
          <p:cNvSpPr/>
          <p:nvPr/>
        </p:nvSpPr>
        <p:spPr>
          <a:xfrm>
            <a:off x="742322" y="223686"/>
            <a:ext cx="5378617" cy="646331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티켓</a:t>
            </a:r>
            <a:r>
              <a:rPr lang="en-US" altLang="ko-KR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결제 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예매 화면</a:t>
            </a:r>
            <a:endParaRPr lang="ko-KR" altLang="en-US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6" name="Picture 2" descr="C:\Users\swc03\Desktop\과제 웹\페이징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9372" y="1228432"/>
            <a:ext cx="7933256" cy="4401136"/>
          </a:xfrm>
          <a:prstGeom prst="rect">
            <a:avLst/>
          </a:prstGeom>
          <a:noFill/>
        </p:spPr>
      </p:pic>
      <p:sp>
        <p:nvSpPr>
          <p:cNvPr id="44" name="Google Shape;602;g87e28ce340_0_174">
            <a:extLst>
              <a:ext uri="{FF2B5EF4-FFF2-40B4-BE49-F238E27FC236}">
                <a16:creationId xmlns:a16="http://schemas.microsoft.com/office/drawing/2014/main" id="{13B9B34B-917A-4210-AD35-8EC5A42AB8CE}"/>
              </a:ext>
            </a:extLst>
          </p:cNvPr>
          <p:cNvSpPr/>
          <p:nvPr/>
        </p:nvSpPr>
        <p:spPr>
          <a:xfrm>
            <a:off x="8539990" y="1596673"/>
            <a:ext cx="2942902" cy="39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오늘을 기준으로 </a:t>
            </a:r>
            <a:r>
              <a:rPr lang="en-US" altLang="ko-KR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5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경기를 불러옴</a:t>
            </a:r>
            <a:endParaRPr sz="15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9" name="Google Shape;594;g87e28ce340_0_174">
            <a:extLst>
              <a:ext uri="{FF2B5EF4-FFF2-40B4-BE49-F238E27FC236}">
                <a16:creationId xmlns:a16="http://schemas.microsoft.com/office/drawing/2014/main" id="{0D68CCC6-1470-4A0D-9E75-4A0E7BE8E7AB}"/>
              </a:ext>
            </a:extLst>
          </p:cNvPr>
          <p:cNvSpPr/>
          <p:nvPr/>
        </p:nvSpPr>
        <p:spPr>
          <a:xfrm>
            <a:off x="2988859" y="2142700"/>
            <a:ext cx="6114198" cy="2729552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" name="Google Shape;600;g87e28ce340_0_174">
            <a:extLst>
              <a:ext uri="{FF2B5EF4-FFF2-40B4-BE49-F238E27FC236}">
                <a16:creationId xmlns:a16="http://schemas.microsoft.com/office/drawing/2014/main" id="{0AB1E74F-F9BA-49B0-BA0C-CF50319FC74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01055" y="1828997"/>
            <a:ext cx="1837088" cy="32734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9999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21" name="Google Shape;599;g87e28ce340_0_174">
            <a:extLst>
              <a:ext uri="{FF2B5EF4-FFF2-40B4-BE49-F238E27FC236}">
                <a16:creationId xmlns:a16="http://schemas.microsoft.com/office/drawing/2014/main" id="{B84E30E4-CDB2-4E81-9F51-F1D7668C076A}"/>
              </a:ext>
            </a:extLst>
          </p:cNvPr>
          <p:cNvSpPr/>
          <p:nvPr/>
        </p:nvSpPr>
        <p:spPr>
          <a:xfrm>
            <a:off x="2101755" y="5036025"/>
            <a:ext cx="7915702" cy="146031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 cap="flat" cmpd="sng">
            <a:solidFill>
              <a:srgbClr val="F7AF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`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7" name="Picture 3" descr="C:\Users\swc03\Desktop\과제 웹\코드\페이징.png"/>
          <p:cNvPicPr>
            <a:picLocks noChangeAspect="1" noChangeArrowheads="1"/>
          </p:cNvPicPr>
          <p:nvPr/>
        </p:nvPicPr>
        <p:blipFill>
          <a:blip r:embed="rId4"/>
          <a:srcRect r="12010" b="67062"/>
          <a:stretch>
            <a:fillRect/>
          </a:stretch>
        </p:blipFill>
        <p:spPr bwMode="auto">
          <a:xfrm>
            <a:off x="2612504" y="5090616"/>
            <a:ext cx="6966993" cy="13101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3726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42322" y="223686"/>
            <a:ext cx="5378617" cy="60016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구축 환경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D8A7A8C7-7BCF-4227-BBDE-FF2FA8457C02}"/>
              </a:ext>
            </a:extLst>
          </p:cNvPr>
          <p:cNvSpPr txBox="1"/>
          <p:nvPr/>
        </p:nvSpPr>
        <p:spPr>
          <a:xfrm>
            <a:off x="4734247" y="2386674"/>
            <a:ext cx="7163260" cy="3069238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 lang="ko-KR" altLang="en-US"/>
            </a:pP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운영체제                 :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Window10 64bit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DBMS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          :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racle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11g</a:t>
            </a: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Server         : Apache Tomcat</a:t>
            </a:r>
          </a:p>
          <a:p>
            <a:pPr>
              <a:lnSpc>
                <a:spcPct val="120000"/>
              </a:lnSpc>
              <a:defRPr lang="ko-KR" altLang="en-US"/>
            </a:pP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언어  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   : Java</a:t>
            </a: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Front-End-Skill  : HTML5 / CSS/ JavaScript / jQuery / </a:t>
            </a:r>
            <a:r>
              <a:rPr lang="en-US" altLang="ko-KR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AJax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/ JSP</a:t>
            </a: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FrameWork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: Bootstrap / Spring MVC / </a:t>
            </a:r>
            <a:r>
              <a:rPr lang="en-US" altLang="ko-KR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Mybatis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관리         :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Git hub</a:t>
            </a:r>
          </a:p>
          <a:p>
            <a:pPr>
              <a:lnSpc>
                <a:spcPct val="120000"/>
              </a:lnSpc>
              <a:defRPr lang="ko-KR" altLang="en-US"/>
            </a:pP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오픈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API                 :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아임포트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모서리가 둥근 직사각형 39">
            <a:extLst>
              <a:ext uri="{FF2B5EF4-FFF2-40B4-BE49-F238E27FC236}">
                <a16:creationId xmlns:a16="http://schemas.microsoft.com/office/drawing/2014/main" id="{D81DD34B-3EEF-4003-874C-86CDECD27E02}"/>
              </a:ext>
            </a:extLst>
          </p:cNvPr>
          <p:cNvSpPr/>
          <p:nvPr/>
        </p:nvSpPr>
        <p:spPr>
          <a:xfrm>
            <a:off x="1653409" y="2538660"/>
            <a:ext cx="2456136" cy="2456136"/>
          </a:xfrm>
          <a:prstGeom prst="roundRect">
            <a:avLst>
              <a:gd name="adj" fmla="val 6608"/>
            </a:avLst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1" name="Group 14">
            <a:extLst>
              <a:ext uri="{FF2B5EF4-FFF2-40B4-BE49-F238E27FC236}">
                <a16:creationId xmlns:a16="http://schemas.microsoft.com/office/drawing/2014/main" id="{2DB49324-2176-4D5D-9A20-314DB5ADCA6F}"/>
              </a:ext>
            </a:extLst>
          </p:cNvPr>
          <p:cNvGrpSpPr>
            <a:grpSpLocks noChangeAspect="1"/>
          </p:cNvGrpSpPr>
          <p:nvPr/>
        </p:nvGrpSpPr>
        <p:grpSpPr>
          <a:xfrm>
            <a:off x="2124048" y="3128331"/>
            <a:ext cx="1544062" cy="1309738"/>
            <a:chOff x="2449868" y="3429000"/>
            <a:chExt cx="626" cy="531"/>
          </a:xfrm>
          <a:solidFill>
            <a:schemeClr val="bg2">
              <a:lumMod val="50000"/>
            </a:schemeClr>
          </a:solidFill>
        </p:grpSpPr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4BE6FCAC-517F-45B6-A6FE-B3C4B6F42CB0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2449868" y="3429000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268C68D0-4618-454E-94F4-F6EC45EE26DC}"/>
                </a:ext>
              </a:extLst>
            </p:cNvPr>
            <p:cNvSpPr/>
            <p:nvPr/>
          </p:nvSpPr>
          <p:spPr>
            <a:xfrm>
              <a:off x="2450127" y="3429128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24286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87e28ce340_0_194"/>
          <p:cNvSpPr/>
          <p:nvPr/>
        </p:nvSpPr>
        <p:spPr>
          <a:xfrm>
            <a:off x="717383" y="223686"/>
            <a:ext cx="53787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상품등록</a:t>
            </a:r>
            <a:endParaRPr sz="2400" b="1" i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0" name="Google Shape;610;g87e28ce340_0_194"/>
          <p:cNvSpPr/>
          <p:nvPr/>
        </p:nvSpPr>
        <p:spPr>
          <a:xfrm>
            <a:off x="0" y="-1"/>
            <a:ext cx="12192000" cy="964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1" name="Google Shape;611;g87e28ce340_0_194"/>
          <p:cNvSpPr/>
          <p:nvPr/>
        </p:nvSpPr>
        <p:spPr>
          <a:xfrm>
            <a:off x="0" y="906087"/>
            <a:ext cx="12192000" cy="59520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nppt_15910030566262400">
            <a:extLst>
              <a:ext uri="{FF2B5EF4-FFF2-40B4-BE49-F238E27FC236}">
                <a16:creationId xmlns:a16="http://schemas.microsoft.com/office/drawing/2014/main" id="{5D7A9A0D-3F84-4EEA-9BFF-3CA2E47F0CCB}"/>
              </a:ext>
            </a:extLst>
          </p:cNvPr>
          <p:cNvSpPr/>
          <p:nvPr/>
        </p:nvSpPr>
        <p:spPr>
          <a:xfrm>
            <a:off x="473451" y="333139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</p:txBody>
      </p:sp>
      <p:sp>
        <p:nvSpPr>
          <p:cNvPr id="20" name="Google Shape;599;g87e28ce340_0_174">
            <a:extLst>
              <a:ext uri="{FF2B5EF4-FFF2-40B4-BE49-F238E27FC236}">
                <a16:creationId xmlns:a16="http://schemas.microsoft.com/office/drawing/2014/main" id="{B84E30E4-CDB2-4E81-9F51-F1D7668C076A}"/>
              </a:ext>
            </a:extLst>
          </p:cNvPr>
          <p:cNvSpPr/>
          <p:nvPr/>
        </p:nvSpPr>
        <p:spPr>
          <a:xfrm>
            <a:off x="6441739" y="1448136"/>
            <a:ext cx="4902283" cy="5061846"/>
          </a:xfrm>
          <a:prstGeom prst="roundRect">
            <a:avLst>
              <a:gd name="adj" fmla="val 6645"/>
            </a:avLst>
          </a:prstGeom>
          <a:solidFill>
            <a:schemeClr val="bg1"/>
          </a:solidFill>
          <a:ln w="38100" cap="flat" cmpd="sng">
            <a:solidFill>
              <a:srgbClr val="F7AF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`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D22B3E4-248B-45CC-8B84-812E505D5175}"/>
              </a:ext>
            </a:extLst>
          </p:cNvPr>
          <p:cNvSpPr/>
          <p:nvPr/>
        </p:nvSpPr>
        <p:spPr>
          <a:xfrm>
            <a:off x="742322" y="223686"/>
            <a:ext cx="5378617" cy="646331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티켓 결제 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예매 화면</a:t>
            </a:r>
            <a:endParaRPr lang="ko-KR" altLang="en-US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8" name="Picture 4" descr="C:\Users\swc03\Desktop\과제 웹\코드\로그인방지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1047" y="1649896"/>
            <a:ext cx="4380932" cy="4682664"/>
          </a:xfrm>
          <a:prstGeom prst="rect">
            <a:avLst/>
          </a:prstGeom>
          <a:noFill/>
        </p:spPr>
      </p:pic>
      <p:pic>
        <p:nvPicPr>
          <p:cNvPr id="1029" name="Picture 5" descr="C:\Users\swc03\Desktop\과제 웹\로그인방지.png"/>
          <p:cNvPicPr>
            <a:picLocks noChangeAspect="1" noChangeArrowheads="1"/>
          </p:cNvPicPr>
          <p:nvPr/>
        </p:nvPicPr>
        <p:blipFill>
          <a:blip r:embed="rId4"/>
          <a:srcRect l="9945" b="7635"/>
          <a:stretch>
            <a:fillRect/>
          </a:stretch>
        </p:blipFill>
        <p:spPr bwMode="auto">
          <a:xfrm>
            <a:off x="805214" y="1022445"/>
            <a:ext cx="5461142" cy="4887036"/>
          </a:xfrm>
          <a:prstGeom prst="rect">
            <a:avLst/>
          </a:prstGeom>
          <a:noFill/>
        </p:spPr>
      </p:pic>
      <p:cxnSp>
        <p:nvCxnSpPr>
          <p:cNvPr id="48" name="Google Shape;600;g87e28ce340_0_174">
            <a:extLst>
              <a:ext uri="{FF2B5EF4-FFF2-40B4-BE49-F238E27FC236}">
                <a16:creationId xmlns:a16="http://schemas.microsoft.com/office/drawing/2014/main" id="{0AB1E74F-F9BA-49B0-BA0C-CF50319FC74A}"/>
              </a:ext>
            </a:extLst>
          </p:cNvPr>
          <p:cNvCxnSpPr>
            <a:cxnSpLocks/>
            <a:stCxn id="47" idx="3"/>
          </p:cNvCxnSpPr>
          <p:nvPr/>
        </p:nvCxnSpPr>
        <p:spPr>
          <a:xfrm flipH="1" flipV="1">
            <a:off x="5066090" y="3913208"/>
            <a:ext cx="423078" cy="1992573"/>
          </a:xfrm>
          <a:prstGeom prst="bentConnector4">
            <a:avLst>
              <a:gd name="adj1" fmla="val -50807"/>
              <a:gd name="adj2" fmla="val 99452"/>
            </a:avLst>
          </a:prstGeom>
          <a:noFill/>
          <a:ln w="9525" cap="flat" cmpd="sng">
            <a:solidFill>
              <a:srgbClr val="FF9999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46" name="Google Shape;594;g87e28ce340_0_174">
            <a:extLst>
              <a:ext uri="{FF2B5EF4-FFF2-40B4-BE49-F238E27FC236}">
                <a16:creationId xmlns:a16="http://schemas.microsoft.com/office/drawing/2014/main" id="{0D68CCC6-1470-4A0D-9E75-4A0E7BE8E7AB}"/>
              </a:ext>
            </a:extLst>
          </p:cNvPr>
          <p:cNvSpPr/>
          <p:nvPr/>
        </p:nvSpPr>
        <p:spPr>
          <a:xfrm>
            <a:off x="4312694" y="2688608"/>
            <a:ext cx="750627" cy="281144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594;g87e28ce340_0_174">
            <a:extLst>
              <a:ext uri="{FF2B5EF4-FFF2-40B4-BE49-F238E27FC236}">
                <a16:creationId xmlns:a16="http://schemas.microsoft.com/office/drawing/2014/main" id="{0D68CCC6-1470-4A0D-9E75-4A0E7BE8E7AB}"/>
              </a:ext>
            </a:extLst>
          </p:cNvPr>
          <p:cNvSpPr/>
          <p:nvPr/>
        </p:nvSpPr>
        <p:spPr>
          <a:xfrm>
            <a:off x="1583140" y="887104"/>
            <a:ext cx="3289111" cy="12283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" name="Google Shape;600;g87e28ce340_0_174">
            <a:extLst>
              <a:ext uri="{FF2B5EF4-FFF2-40B4-BE49-F238E27FC236}">
                <a16:creationId xmlns:a16="http://schemas.microsoft.com/office/drawing/2014/main" id="{0AB1E74F-F9BA-49B0-BA0C-CF50319FC74A}"/>
              </a:ext>
            </a:extLst>
          </p:cNvPr>
          <p:cNvCxnSpPr>
            <a:cxnSpLocks/>
          </p:cNvCxnSpPr>
          <p:nvPr/>
        </p:nvCxnSpPr>
        <p:spPr>
          <a:xfrm rot="10800000">
            <a:off x="4872251" y="906087"/>
            <a:ext cx="2968834" cy="25987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9999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44" name="Google Shape;602;g87e28ce340_0_174">
            <a:extLst>
              <a:ext uri="{FF2B5EF4-FFF2-40B4-BE49-F238E27FC236}">
                <a16:creationId xmlns:a16="http://schemas.microsoft.com/office/drawing/2014/main" id="{13B9B34B-917A-4210-AD35-8EC5A42AB8CE}"/>
              </a:ext>
            </a:extLst>
          </p:cNvPr>
          <p:cNvSpPr/>
          <p:nvPr/>
        </p:nvSpPr>
        <p:spPr>
          <a:xfrm>
            <a:off x="7841085" y="1007313"/>
            <a:ext cx="1849567" cy="31729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1500" b="1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비로그인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 구매 방지</a:t>
            </a:r>
            <a:endParaRPr sz="15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7" name="Google Shape;602;g87e28ce340_0_174">
            <a:extLst>
              <a:ext uri="{FF2B5EF4-FFF2-40B4-BE49-F238E27FC236}">
                <a16:creationId xmlns:a16="http://schemas.microsoft.com/office/drawing/2014/main" id="{13B9B34B-917A-4210-AD35-8EC5A42AB8CE}"/>
              </a:ext>
            </a:extLst>
          </p:cNvPr>
          <p:cNvSpPr/>
          <p:nvPr/>
        </p:nvSpPr>
        <p:spPr>
          <a:xfrm>
            <a:off x="1700780" y="5709281"/>
            <a:ext cx="3788388" cy="39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경기일로부터 </a:t>
            </a:r>
            <a:r>
              <a:rPr lang="en-US" altLang="ko-KR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3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일전부터 구매 가능 </a:t>
            </a:r>
            <a:endParaRPr sz="15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78117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87e28ce340_0_194"/>
          <p:cNvSpPr/>
          <p:nvPr/>
        </p:nvSpPr>
        <p:spPr>
          <a:xfrm>
            <a:off x="717383" y="223686"/>
            <a:ext cx="53787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상품등록</a:t>
            </a:r>
            <a:endParaRPr sz="2400" b="1" i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0" name="Google Shape;610;g87e28ce340_0_194"/>
          <p:cNvSpPr/>
          <p:nvPr/>
        </p:nvSpPr>
        <p:spPr>
          <a:xfrm>
            <a:off x="0" y="-1"/>
            <a:ext cx="12192000" cy="964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1" name="Google Shape;611;g87e28ce340_0_194"/>
          <p:cNvSpPr/>
          <p:nvPr/>
        </p:nvSpPr>
        <p:spPr>
          <a:xfrm>
            <a:off x="0" y="906087"/>
            <a:ext cx="12192000" cy="59520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nppt_15910030566262400">
            <a:extLst>
              <a:ext uri="{FF2B5EF4-FFF2-40B4-BE49-F238E27FC236}">
                <a16:creationId xmlns:a16="http://schemas.microsoft.com/office/drawing/2014/main" id="{5D7A9A0D-3F84-4EEA-9BFF-3CA2E47F0CCB}"/>
              </a:ext>
            </a:extLst>
          </p:cNvPr>
          <p:cNvSpPr/>
          <p:nvPr/>
        </p:nvSpPr>
        <p:spPr>
          <a:xfrm>
            <a:off x="473451" y="333139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D22B3E4-248B-45CC-8B84-812E505D5175}"/>
              </a:ext>
            </a:extLst>
          </p:cNvPr>
          <p:cNvSpPr/>
          <p:nvPr/>
        </p:nvSpPr>
        <p:spPr>
          <a:xfrm>
            <a:off x="742322" y="223686"/>
            <a:ext cx="5378617" cy="646331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티켓 결제 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좌석 선택 화면</a:t>
            </a:r>
            <a:endParaRPr lang="ko-KR" altLang="en-US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050" name="Picture 2" descr="C:\Users\swc03\Desktop\과제 웹\구매방지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9326" y="1117494"/>
            <a:ext cx="5858078" cy="5064942"/>
          </a:xfrm>
          <a:prstGeom prst="rect">
            <a:avLst/>
          </a:prstGeom>
          <a:noFill/>
        </p:spPr>
      </p:pic>
      <p:sp>
        <p:nvSpPr>
          <p:cNvPr id="21" name="Google Shape;599;g87e28ce340_0_174">
            <a:extLst>
              <a:ext uri="{FF2B5EF4-FFF2-40B4-BE49-F238E27FC236}">
                <a16:creationId xmlns:a16="http://schemas.microsoft.com/office/drawing/2014/main" id="{B84E30E4-CDB2-4E81-9F51-F1D7668C076A}"/>
              </a:ext>
            </a:extLst>
          </p:cNvPr>
          <p:cNvSpPr/>
          <p:nvPr/>
        </p:nvSpPr>
        <p:spPr>
          <a:xfrm>
            <a:off x="6850966" y="1769164"/>
            <a:ext cx="4557932" cy="4434687"/>
          </a:xfrm>
          <a:prstGeom prst="roundRect">
            <a:avLst>
              <a:gd name="adj" fmla="val 5556"/>
            </a:avLst>
          </a:prstGeom>
          <a:solidFill>
            <a:schemeClr val="bg1"/>
          </a:solidFill>
          <a:ln w="38100" cap="flat" cmpd="sng">
            <a:solidFill>
              <a:srgbClr val="F7AF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`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594;g87e28ce340_0_174">
            <a:extLst>
              <a:ext uri="{FF2B5EF4-FFF2-40B4-BE49-F238E27FC236}">
                <a16:creationId xmlns:a16="http://schemas.microsoft.com/office/drawing/2014/main" id="{0D68CCC6-1470-4A0D-9E75-4A0E7BE8E7AB}"/>
              </a:ext>
            </a:extLst>
          </p:cNvPr>
          <p:cNvSpPr/>
          <p:nvPr/>
        </p:nvSpPr>
        <p:spPr>
          <a:xfrm>
            <a:off x="2180492" y="1037231"/>
            <a:ext cx="3179299" cy="1199532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" name="Google Shape;600;g87e28ce340_0_174">
            <a:extLst>
              <a:ext uri="{FF2B5EF4-FFF2-40B4-BE49-F238E27FC236}">
                <a16:creationId xmlns:a16="http://schemas.microsoft.com/office/drawing/2014/main" id="{0AB1E74F-F9BA-49B0-BA0C-CF50319FC74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359791" y="1321438"/>
            <a:ext cx="1813434" cy="26079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9999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44" name="Google Shape;602;g87e28ce340_0_174">
            <a:extLst>
              <a:ext uri="{FF2B5EF4-FFF2-40B4-BE49-F238E27FC236}">
                <a16:creationId xmlns:a16="http://schemas.microsoft.com/office/drawing/2014/main" id="{13B9B34B-917A-4210-AD35-8EC5A42AB8CE}"/>
              </a:ext>
            </a:extLst>
          </p:cNvPr>
          <p:cNvSpPr/>
          <p:nvPr/>
        </p:nvSpPr>
        <p:spPr>
          <a:xfrm>
            <a:off x="7173225" y="1124938"/>
            <a:ext cx="3788388" cy="39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좌석 선택 안 할 시 구매 불가 </a:t>
            </a:r>
            <a:endParaRPr sz="15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2051" name="Picture 3" descr="C:\Users\swc03\Desktop\과제 웹\코드\구매 방지 및 가격 티켓번호 생성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11391" y="2078239"/>
            <a:ext cx="4086493" cy="3984937"/>
          </a:xfrm>
          <a:prstGeom prst="rect">
            <a:avLst/>
          </a:prstGeom>
          <a:noFill/>
        </p:spPr>
      </p:pic>
      <p:sp>
        <p:nvSpPr>
          <p:cNvPr id="16" name="Google Shape;594;g87e28ce340_0_174">
            <a:extLst>
              <a:ext uri="{FF2B5EF4-FFF2-40B4-BE49-F238E27FC236}">
                <a16:creationId xmlns:a16="http://schemas.microsoft.com/office/drawing/2014/main" id="{0D68CCC6-1470-4A0D-9E75-4A0E7BE8E7AB}"/>
              </a:ext>
            </a:extLst>
          </p:cNvPr>
          <p:cNvSpPr/>
          <p:nvPr/>
        </p:nvSpPr>
        <p:spPr>
          <a:xfrm>
            <a:off x="4557933" y="2078240"/>
            <a:ext cx="1589649" cy="1987322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" name="Google Shape;600;g87e28ce340_0_174">
            <a:extLst>
              <a:ext uri="{FF2B5EF4-FFF2-40B4-BE49-F238E27FC236}">
                <a16:creationId xmlns:a16="http://schemas.microsoft.com/office/drawing/2014/main" id="{0AB1E74F-F9BA-49B0-BA0C-CF50319FC74A}"/>
              </a:ext>
            </a:extLst>
          </p:cNvPr>
          <p:cNvCxnSpPr>
            <a:cxnSpLocks/>
            <a:stCxn id="22" idx="3"/>
            <a:endCxn id="16" idx="2"/>
          </p:cNvCxnSpPr>
          <p:nvPr/>
        </p:nvCxnSpPr>
        <p:spPr>
          <a:xfrm flipV="1">
            <a:off x="4763526" y="4065562"/>
            <a:ext cx="589232" cy="1933234"/>
          </a:xfrm>
          <a:prstGeom prst="bentConnector2">
            <a:avLst/>
          </a:prstGeom>
          <a:noFill/>
          <a:ln w="9525" cap="flat" cmpd="sng">
            <a:solidFill>
              <a:srgbClr val="FF9999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22" name="Google Shape;602;g87e28ce340_0_174">
            <a:extLst>
              <a:ext uri="{FF2B5EF4-FFF2-40B4-BE49-F238E27FC236}">
                <a16:creationId xmlns:a16="http://schemas.microsoft.com/office/drawing/2014/main" id="{13B9B34B-917A-4210-AD35-8EC5A42AB8CE}"/>
              </a:ext>
            </a:extLst>
          </p:cNvPr>
          <p:cNvSpPr/>
          <p:nvPr/>
        </p:nvSpPr>
        <p:spPr>
          <a:xfrm>
            <a:off x="975138" y="5802296"/>
            <a:ext cx="3788388" cy="39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좌석 선택 시 </a:t>
            </a:r>
            <a:r>
              <a:rPr lang="en-US" altLang="ko-KR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가격과 티켓번호 생성</a:t>
            </a:r>
            <a:endParaRPr sz="15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518740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87e28ce340_0_194"/>
          <p:cNvSpPr/>
          <p:nvPr/>
        </p:nvSpPr>
        <p:spPr>
          <a:xfrm>
            <a:off x="717383" y="223686"/>
            <a:ext cx="53787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상품등록</a:t>
            </a:r>
            <a:endParaRPr sz="2400" b="1" i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0" name="Google Shape;610;g87e28ce340_0_194"/>
          <p:cNvSpPr/>
          <p:nvPr/>
        </p:nvSpPr>
        <p:spPr>
          <a:xfrm>
            <a:off x="0" y="-1"/>
            <a:ext cx="12192000" cy="964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1" name="Google Shape;611;g87e28ce340_0_194"/>
          <p:cNvSpPr/>
          <p:nvPr/>
        </p:nvSpPr>
        <p:spPr>
          <a:xfrm>
            <a:off x="0" y="906087"/>
            <a:ext cx="12192000" cy="59520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nppt_15910030566262400">
            <a:extLst>
              <a:ext uri="{FF2B5EF4-FFF2-40B4-BE49-F238E27FC236}">
                <a16:creationId xmlns:a16="http://schemas.microsoft.com/office/drawing/2014/main" id="{5D7A9A0D-3F84-4EEA-9BFF-3CA2E47F0CCB}"/>
              </a:ext>
            </a:extLst>
          </p:cNvPr>
          <p:cNvSpPr/>
          <p:nvPr/>
        </p:nvSpPr>
        <p:spPr>
          <a:xfrm>
            <a:off x="473451" y="333139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D22B3E4-248B-45CC-8B84-812E505D5175}"/>
              </a:ext>
            </a:extLst>
          </p:cNvPr>
          <p:cNvSpPr/>
          <p:nvPr/>
        </p:nvSpPr>
        <p:spPr>
          <a:xfrm>
            <a:off x="742322" y="223686"/>
            <a:ext cx="5378617" cy="646331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티켓 결제 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결제 화면</a:t>
            </a:r>
            <a:r>
              <a:rPr lang="en-US" altLang="ko-KR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400" b="1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iamport</a:t>
            </a:r>
            <a:r>
              <a:rPr lang="en-US" altLang="ko-KR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b="1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  <a:r>
              <a:rPr lang="en-US" altLang="ko-KR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Google Shape;599;g87e28ce340_0_174">
            <a:extLst>
              <a:ext uri="{FF2B5EF4-FFF2-40B4-BE49-F238E27FC236}">
                <a16:creationId xmlns:a16="http://schemas.microsoft.com/office/drawing/2014/main" id="{B84E30E4-CDB2-4E81-9F51-F1D7668C076A}"/>
              </a:ext>
            </a:extLst>
          </p:cNvPr>
          <p:cNvSpPr/>
          <p:nvPr/>
        </p:nvSpPr>
        <p:spPr>
          <a:xfrm>
            <a:off x="6387152" y="1000269"/>
            <a:ext cx="4940490" cy="5427826"/>
          </a:xfrm>
          <a:prstGeom prst="roundRect">
            <a:avLst>
              <a:gd name="adj" fmla="val 5341"/>
            </a:avLst>
          </a:prstGeom>
          <a:solidFill>
            <a:schemeClr val="bg1"/>
          </a:solidFill>
          <a:ln w="38100" cap="flat" cmpd="sng">
            <a:solidFill>
              <a:srgbClr val="F7AF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`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4" name="Picture 2" descr="C:\Users\swc03\Desktop\과제 웹\아임포트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334" y="941127"/>
            <a:ext cx="5277159" cy="5050240"/>
          </a:xfrm>
          <a:prstGeom prst="rect">
            <a:avLst/>
          </a:prstGeom>
          <a:noFill/>
        </p:spPr>
      </p:pic>
      <p:pic>
        <p:nvPicPr>
          <p:cNvPr id="3075" name="Picture 3" descr="C:\Users\swc03\Desktop\과제 웹\코드\아임포트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2284" y="1297338"/>
            <a:ext cx="4325108" cy="4997717"/>
          </a:xfrm>
          <a:prstGeom prst="rect">
            <a:avLst/>
          </a:prstGeom>
          <a:noFill/>
        </p:spPr>
      </p:pic>
      <p:sp>
        <p:nvSpPr>
          <p:cNvPr id="15" name="Google Shape;594;g87e28ce340_0_174">
            <a:extLst>
              <a:ext uri="{FF2B5EF4-FFF2-40B4-BE49-F238E27FC236}">
                <a16:creationId xmlns:a16="http://schemas.microsoft.com/office/drawing/2014/main" id="{0D68CCC6-1470-4A0D-9E75-4A0E7BE8E7AB}"/>
              </a:ext>
            </a:extLst>
          </p:cNvPr>
          <p:cNvSpPr/>
          <p:nvPr/>
        </p:nvSpPr>
        <p:spPr>
          <a:xfrm>
            <a:off x="4446020" y="1637732"/>
            <a:ext cx="1449813" cy="133748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" name="Google Shape;600;g87e28ce340_0_174">
            <a:extLst>
              <a:ext uri="{FF2B5EF4-FFF2-40B4-BE49-F238E27FC236}">
                <a16:creationId xmlns:a16="http://schemas.microsoft.com/office/drawing/2014/main" id="{0AB1E74F-F9BA-49B0-BA0C-CF50319FC74A}"/>
              </a:ext>
            </a:extLst>
          </p:cNvPr>
          <p:cNvCxnSpPr>
            <a:cxnSpLocks/>
            <a:stCxn id="15" idx="3"/>
            <a:endCxn id="20" idx="3"/>
          </p:cNvCxnSpPr>
          <p:nvPr/>
        </p:nvCxnSpPr>
        <p:spPr>
          <a:xfrm flipH="1">
            <a:off x="5379984" y="2306472"/>
            <a:ext cx="515849" cy="3953285"/>
          </a:xfrm>
          <a:prstGeom prst="bentConnector3">
            <a:avLst>
              <a:gd name="adj1" fmla="val -70772"/>
            </a:avLst>
          </a:prstGeom>
          <a:noFill/>
          <a:ln w="9525" cap="flat" cmpd="sng">
            <a:solidFill>
              <a:srgbClr val="FF9999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20" name="Google Shape;602;g87e28ce340_0_174">
            <a:extLst>
              <a:ext uri="{FF2B5EF4-FFF2-40B4-BE49-F238E27FC236}">
                <a16:creationId xmlns:a16="http://schemas.microsoft.com/office/drawing/2014/main" id="{13B9B34B-917A-4210-AD35-8EC5A42AB8CE}"/>
              </a:ext>
            </a:extLst>
          </p:cNvPr>
          <p:cNvSpPr/>
          <p:nvPr/>
        </p:nvSpPr>
        <p:spPr>
          <a:xfrm>
            <a:off x="993913" y="6036826"/>
            <a:ext cx="5147580" cy="51721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Js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에서 티켓정보들을 아임포트 서버에 보내고 결제 </a:t>
            </a:r>
            <a:r>
              <a:rPr lang="ko-KR" altLang="en-US" sz="1500" b="1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완료시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 티켓정보를 </a:t>
            </a:r>
            <a:r>
              <a:rPr lang="en-US" altLang="ko-KR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db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에 저장한다 </a:t>
            </a:r>
            <a:endParaRPr sz="15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005935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87e28ce340_0_194"/>
          <p:cNvSpPr/>
          <p:nvPr/>
        </p:nvSpPr>
        <p:spPr>
          <a:xfrm>
            <a:off x="717383" y="223686"/>
            <a:ext cx="53787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상품등록</a:t>
            </a:r>
            <a:endParaRPr sz="2400" b="1" i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0" name="Google Shape;610;g87e28ce340_0_194"/>
          <p:cNvSpPr/>
          <p:nvPr/>
        </p:nvSpPr>
        <p:spPr>
          <a:xfrm>
            <a:off x="0" y="-1"/>
            <a:ext cx="12192000" cy="964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1" name="Google Shape;611;g87e28ce340_0_194"/>
          <p:cNvSpPr/>
          <p:nvPr/>
        </p:nvSpPr>
        <p:spPr>
          <a:xfrm>
            <a:off x="0" y="906087"/>
            <a:ext cx="12192000" cy="59520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nppt_15910030566262400">
            <a:extLst>
              <a:ext uri="{FF2B5EF4-FFF2-40B4-BE49-F238E27FC236}">
                <a16:creationId xmlns:a16="http://schemas.microsoft.com/office/drawing/2014/main" id="{5D7A9A0D-3F84-4EEA-9BFF-3CA2E47F0CCB}"/>
              </a:ext>
            </a:extLst>
          </p:cNvPr>
          <p:cNvSpPr/>
          <p:nvPr/>
        </p:nvSpPr>
        <p:spPr>
          <a:xfrm>
            <a:off x="528042" y="292196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D22B3E4-248B-45CC-8B84-812E505D5175}"/>
              </a:ext>
            </a:extLst>
          </p:cNvPr>
          <p:cNvSpPr/>
          <p:nvPr/>
        </p:nvSpPr>
        <p:spPr>
          <a:xfrm>
            <a:off x="742322" y="223686"/>
            <a:ext cx="5378617" cy="646331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티켓 결제 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티켓 조회</a:t>
            </a:r>
            <a:endParaRPr lang="ko-KR" altLang="en-US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Google Shape;599;g87e28ce340_0_174">
            <a:extLst>
              <a:ext uri="{FF2B5EF4-FFF2-40B4-BE49-F238E27FC236}">
                <a16:creationId xmlns:a16="http://schemas.microsoft.com/office/drawing/2014/main" id="{B84E30E4-CDB2-4E81-9F51-F1D7668C076A}"/>
              </a:ext>
            </a:extLst>
          </p:cNvPr>
          <p:cNvSpPr/>
          <p:nvPr/>
        </p:nvSpPr>
        <p:spPr>
          <a:xfrm>
            <a:off x="2169994" y="4653888"/>
            <a:ext cx="7465325" cy="982637"/>
          </a:xfrm>
          <a:prstGeom prst="roundRect">
            <a:avLst>
              <a:gd name="adj" fmla="val 8838"/>
            </a:avLst>
          </a:prstGeom>
          <a:solidFill>
            <a:schemeClr val="bg1"/>
          </a:solidFill>
          <a:ln w="38100" cap="flat" cmpd="sng">
            <a:solidFill>
              <a:srgbClr val="F7AF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`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98" name="Picture 2" descr="C:\Users\swc03\Desktop\과제 웹\번호확인.png"/>
          <p:cNvPicPr>
            <a:picLocks noChangeAspect="1" noChangeArrowheads="1"/>
          </p:cNvPicPr>
          <p:nvPr/>
        </p:nvPicPr>
        <p:blipFill>
          <a:blip r:embed="rId3"/>
          <a:srcRect r="16308"/>
          <a:stretch>
            <a:fillRect/>
          </a:stretch>
        </p:blipFill>
        <p:spPr bwMode="auto">
          <a:xfrm>
            <a:off x="2210937" y="955697"/>
            <a:ext cx="7416493" cy="3657243"/>
          </a:xfrm>
          <a:prstGeom prst="rect">
            <a:avLst/>
          </a:prstGeom>
          <a:noFill/>
        </p:spPr>
      </p:pic>
      <p:sp>
        <p:nvSpPr>
          <p:cNvPr id="12" name="Google Shape;602;g87e28ce340_0_174">
            <a:extLst>
              <a:ext uri="{FF2B5EF4-FFF2-40B4-BE49-F238E27FC236}">
                <a16:creationId xmlns:a16="http://schemas.microsoft.com/office/drawing/2014/main" id="{13B9B34B-917A-4210-AD35-8EC5A42AB8CE}"/>
              </a:ext>
            </a:extLst>
          </p:cNvPr>
          <p:cNvSpPr/>
          <p:nvPr/>
        </p:nvSpPr>
        <p:spPr>
          <a:xfrm>
            <a:off x="6783967" y="1256396"/>
            <a:ext cx="4329585" cy="336015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회원</a:t>
            </a:r>
            <a:r>
              <a:rPr lang="en-US" altLang="ko-KR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id</a:t>
            </a:r>
            <a:r>
              <a:rPr lang="ko-KR" altLang="en-US" sz="1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를 조회하여 예매번호 페이지를 불러온다</a:t>
            </a:r>
            <a:endParaRPr sz="15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3" name="Google Shape;594;g87e28ce340_0_174">
            <a:extLst>
              <a:ext uri="{FF2B5EF4-FFF2-40B4-BE49-F238E27FC236}">
                <a16:creationId xmlns:a16="http://schemas.microsoft.com/office/drawing/2014/main" id="{0D68CCC6-1470-4A0D-9E75-4A0E7BE8E7AB}"/>
              </a:ext>
            </a:extLst>
          </p:cNvPr>
          <p:cNvSpPr/>
          <p:nvPr/>
        </p:nvSpPr>
        <p:spPr>
          <a:xfrm>
            <a:off x="2306472" y="2033516"/>
            <a:ext cx="6987653" cy="2333768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" name="Google Shape;600;g87e28ce340_0_174">
            <a:extLst>
              <a:ext uri="{FF2B5EF4-FFF2-40B4-BE49-F238E27FC236}">
                <a16:creationId xmlns:a16="http://schemas.microsoft.com/office/drawing/2014/main" id="{0AB1E74F-F9BA-49B0-BA0C-CF50319FC74A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5800299" y="1397730"/>
            <a:ext cx="983668" cy="635786"/>
          </a:xfrm>
          <a:prstGeom prst="bentConnector2">
            <a:avLst/>
          </a:prstGeom>
          <a:noFill/>
          <a:ln w="9525" cap="flat" cmpd="sng">
            <a:solidFill>
              <a:srgbClr val="FF9999"/>
            </a:solidFill>
            <a:prstDash val="solid"/>
            <a:miter lim="800000"/>
            <a:headEnd type="none" w="sm" len="sm"/>
            <a:tailEnd type="oval" w="med" len="med"/>
          </a:ln>
        </p:spPr>
      </p:cxnSp>
      <p:pic>
        <p:nvPicPr>
          <p:cNvPr id="4100" name="Picture 4" descr="C:\Users\swc03\Desktop\과제 웹\코드\페이징.png"/>
          <p:cNvPicPr>
            <a:picLocks noChangeAspect="1" noChangeArrowheads="1"/>
          </p:cNvPicPr>
          <p:nvPr/>
        </p:nvPicPr>
        <p:blipFill>
          <a:blip r:embed="rId4"/>
          <a:srcRect t="72456" b="14657"/>
          <a:stretch>
            <a:fillRect/>
          </a:stretch>
        </p:blipFill>
        <p:spPr bwMode="auto">
          <a:xfrm>
            <a:off x="2630208" y="4790365"/>
            <a:ext cx="6554740" cy="6550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2448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343807"/>
            <a:ext cx="12192000" cy="2170386"/>
          </a:xfrm>
          <a:prstGeom prst="rect">
            <a:avLst/>
          </a:prstGeom>
          <a:solidFill>
            <a:srgbClr val="FF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ㅍ</a:t>
            </a:r>
          </a:p>
        </p:txBody>
      </p:sp>
      <p:sp>
        <p:nvSpPr>
          <p:cNvPr id="6" name="타원 5"/>
          <p:cNvSpPr/>
          <p:nvPr/>
        </p:nvSpPr>
        <p:spPr>
          <a:xfrm>
            <a:off x="4479113" y="1812113"/>
            <a:ext cx="3233774" cy="323377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28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itchFamily="34" charset="0"/>
                <a:ea typeface="Yoon 윤고딕 520_TT" pitchFamily="18" charset="-127"/>
              </a:rPr>
              <a:t>감사합니다</a:t>
            </a:r>
            <a:r>
              <a:rPr lang="en-US" altLang="ko-KR" sz="28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itchFamily="34" charset="0"/>
                <a:ea typeface="Yoon 윤고딕 520_TT" pitchFamily="18" charset="-127"/>
              </a:rPr>
              <a:t>.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Demi ITC" pitchFamily="34" charset="0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105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chemeClr val="accent1">
                <a:lumMod val="20000"/>
                <a:lumOff val="8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6279" y="0"/>
            <a:ext cx="5378617" cy="60016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ER 다이어그램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164"/>
            <a:ext cx="5049078" cy="2699443"/>
          </a:xfrm>
          <a:prstGeom prst="rect">
            <a:avLst/>
          </a:prstGeom>
        </p:spPr>
      </p:pic>
      <p:pic>
        <p:nvPicPr>
          <p:cNvPr id="6" name="Picture 2" descr="C:\Users\admin\Desktop\제출서류\디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9078" y="598940"/>
            <a:ext cx="7142922" cy="2700667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99606"/>
            <a:ext cx="8368748" cy="35583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748" y="3299605"/>
            <a:ext cx="3823251" cy="355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35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C00000">
                <a:alpha val="30000"/>
              </a:srgbClr>
            </a:gs>
            <a:gs pos="87000">
              <a:schemeClr val="accent1">
                <a:lumMod val="20000"/>
                <a:lumOff val="8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42322" y="223686"/>
            <a:ext cx="5378617" cy="60016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역할분담</a:t>
            </a:r>
          </a:p>
        </p:txBody>
      </p:sp>
      <p:pic>
        <p:nvPicPr>
          <p:cNvPr id="5" name="그림 5" descr="방, 표지판, 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977EE8DD-2DA3-4333-B964-90A67830E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07" y="1573820"/>
            <a:ext cx="1541113" cy="1512632"/>
          </a:xfrm>
          <a:prstGeom prst="rect">
            <a:avLst/>
          </a:prstGeom>
        </p:spPr>
      </p:pic>
      <p:pic>
        <p:nvPicPr>
          <p:cNvPr id="6" name="그림 6" descr="방이(가) 표시된 사진&#10;&#10;매우 높은 신뢰도로 생성된 설명">
            <a:extLst>
              <a:ext uri="{FF2B5EF4-FFF2-40B4-BE49-F238E27FC236}">
                <a16:creationId xmlns:a16="http://schemas.microsoft.com/office/drawing/2014/main" id="{7E3DE13E-8874-4CB1-BFEB-FB6B5C6E7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06" y="4704437"/>
            <a:ext cx="1503339" cy="1512632"/>
          </a:xfrm>
          <a:prstGeom prst="rect">
            <a:avLst/>
          </a:prstGeom>
        </p:spPr>
      </p:pic>
      <p:pic>
        <p:nvPicPr>
          <p:cNvPr id="7" name="그림 8">
            <a:extLst>
              <a:ext uri="{FF2B5EF4-FFF2-40B4-BE49-F238E27FC236}">
                <a16:creationId xmlns:a16="http://schemas.microsoft.com/office/drawing/2014/main" id="{0C8BAB8A-D097-4771-9A86-DCE970612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240" y="1573820"/>
            <a:ext cx="1541113" cy="1512632"/>
          </a:xfrm>
          <a:prstGeom prst="rect">
            <a:avLst/>
          </a:prstGeom>
        </p:spPr>
      </p:pic>
      <p:pic>
        <p:nvPicPr>
          <p:cNvPr id="9" name="그림 9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53C43DD6-6707-47BC-A676-3672639BB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271" y="4704437"/>
            <a:ext cx="1541113" cy="15126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3B3AA4-1BA3-4815-9626-82495A7737C5}"/>
              </a:ext>
            </a:extLst>
          </p:cNvPr>
          <p:cNvSpPr txBox="1"/>
          <p:nvPr/>
        </p:nvSpPr>
        <p:spPr>
          <a:xfrm>
            <a:off x="2616345" y="1729972"/>
            <a:ext cx="389549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김성현</a:t>
            </a:r>
            <a:endParaRPr lang="ko-KR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경기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일정 및 경기 결과 구현</a:t>
            </a:r>
            <a:endParaRPr lang="en-US" altLang="ko-KR" sz="12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12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전체 </a:t>
            </a:r>
            <a:r>
              <a:rPr lang="ko-KR" altLang="en-US" sz="12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보기와 상세보기 기능 </a:t>
            </a:r>
            <a:r>
              <a:rPr lang="ko-KR" altLang="en-US" sz="12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담당</a:t>
            </a:r>
            <a:endParaRPr lang="en-US" altLang="ko-KR" sz="1200" dirty="0" smtClean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달력 및 일정 구현</a:t>
            </a:r>
            <a:endParaRPr lang="en-US" altLang="ko-KR" sz="1200" dirty="0" smtClean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12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관리자 </a:t>
            </a:r>
            <a:r>
              <a:rPr lang="ko-KR" altLang="en-US" sz="12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모드 시 </a:t>
            </a:r>
            <a:r>
              <a:rPr lang="en-US" altLang="ko-KR" sz="12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CRUD </a:t>
            </a:r>
            <a:r>
              <a:rPr lang="ko-KR" altLang="en-US" sz="12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기능</a:t>
            </a:r>
            <a:endParaRPr lang="ko-KR" altLang="en-US" sz="12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endParaRPr lang="ko-KR" altLang="en-US" sz="12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5530C-478C-48AB-B2B8-CC3920283CD1}"/>
              </a:ext>
            </a:extLst>
          </p:cNvPr>
          <p:cNvSpPr txBox="1"/>
          <p:nvPr/>
        </p:nvSpPr>
        <p:spPr>
          <a:xfrm>
            <a:off x="2572899" y="4954973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김혜린</a:t>
            </a:r>
            <a:endParaRPr lang="en-US" altLang="ko-KR" sz="1200" b="1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sz="1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선수 및 감독 조회</a:t>
            </a:r>
            <a:endParaRPr lang="en-US" altLang="ko-KR" sz="1200" b="1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선수 및 감독 등록 및 조회 담당</a:t>
            </a:r>
            <a:endParaRPr lang="ko-KR" altLang="en-US" sz="1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sz="12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29D93F-202C-4C64-BABD-DDB315CC08F0}"/>
              </a:ext>
            </a:extLst>
          </p:cNvPr>
          <p:cNvSpPr txBox="1"/>
          <p:nvPr/>
        </p:nvSpPr>
        <p:spPr>
          <a:xfrm>
            <a:off x="8090873" y="4952922"/>
            <a:ext cx="296622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박한철</a:t>
            </a:r>
            <a:endParaRPr lang="en-US" altLang="ko-KR" sz="1200" b="1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l"/>
            <a:endParaRPr lang="en-US" altLang="ko-KR" sz="1200" b="1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l"/>
            <a: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인덱스 프론트 담당</a:t>
            </a:r>
            <a:endParaRPr lang="ko-KR" altLang="en-US" sz="1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티켓 </a:t>
            </a:r>
            <a:r>
              <a:rPr lang="ko-KR" altLang="en-US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리스트 페이지 담당</a:t>
            </a:r>
          </a:p>
          <a:p>
            <a: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1200" b="1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아임</a:t>
            </a:r>
            <a:r>
              <a:rPr lang="ko-KR" altLang="en-US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포트 </a:t>
            </a:r>
            <a: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API</a:t>
            </a:r>
            <a:r>
              <a:rPr lang="ko-KR" altLang="en-US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통한 결제 시스템 구현</a:t>
            </a:r>
            <a:r>
              <a:rPr lang="ko-KR" altLang="en-US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90265-EC73-412C-925A-66B3D910C09A}"/>
              </a:ext>
            </a:extLst>
          </p:cNvPr>
          <p:cNvSpPr txBox="1"/>
          <p:nvPr/>
        </p:nvSpPr>
        <p:spPr>
          <a:xfrm>
            <a:off x="7863384" y="1637045"/>
            <a:ext cx="389549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서원교</a:t>
            </a:r>
            <a:endParaRPr lang="en-US" altLang="ko-KR" sz="1200" b="1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sz="1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 </a:t>
            </a:r>
            <a:r>
              <a:rPr lang="ko-KR" altLang="en-US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및 회원 탈퇴, 수정 </a:t>
            </a:r>
            <a:r>
              <a:rPr lang="ko-KR" altLang="en-US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</a:t>
            </a:r>
            <a:endParaRPr lang="ko-KR" altLang="en-US" sz="1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 </a:t>
            </a:r>
            <a:r>
              <a:rPr lang="ko-KR" altLang="en-US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공지사항, </a:t>
            </a:r>
            <a: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NEWS</a:t>
            </a:r>
            <a:r>
              <a:rPr lang="ko-KR" altLang="en-US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게시판 </a:t>
            </a:r>
            <a:r>
              <a:rPr lang="ko-KR" altLang="en-US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</a:t>
            </a:r>
          </a:p>
          <a:p>
            <a: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 </a:t>
            </a:r>
            <a:r>
              <a:rPr lang="ko-KR" altLang="en-US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게시판 </a:t>
            </a:r>
            <a:r>
              <a:rPr lang="ko-KR" altLang="en-US" sz="1200" b="1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페이징</a:t>
            </a:r>
            <a:r>
              <a:rPr lang="ko-KR" altLang="en-US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처리 구현 </a:t>
            </a:r>
            <a:endParaRPr lang="ko-KR" altLang="en-US" sz="1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Google Shape;218;p40">
            <a:extLst>
              <a:ext uri="{FF2B5EF4-FFF2-40B4-BE49-F238E27FC236}">
                <a16:creationId xmlns:a16="http://schemas.microsoft.com/office/drawing/2014/main" id="{2AC98DFF-6D0E-49D3-B93F-25155C50A431}"/>
              </a:ext>
            </a:extLst>
          </p:cNvPr>
          <p:cNvSpPr/>
          <p:nvPr/>
        </p:nvSpPr>
        <p:spPr>
          <a:xfrm>
            <a:off x="614536" y="3743034"/>
            <a:ext cx="11077408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E1DDD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3667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343807"/>
            <a:ext cx="12192000" cy="2170386"/>
          </a:xfrm>
          <a:prstGeom prst="rect">
            <a:avLst/>
          </a:prstGeom>
          <a:solidFill>
            <a:srgbClr val="FF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ㅍ</a:t>
            </a:r>
          </a:p>
        </p:txBody>
      </p:sp>
      <p:sp>
        <p:nvSpPr>
          <p:cNvPr id="6" name="타원 5"/>
          <p:cNvSpPr/>
          <p:nvPr/>
        </p:nvSpPr>
        <p:spPr>
          <a:xfrm>
            <a:off x="4479113" y="1812113"/>
            <a:ext cx="3233774" cy="323377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28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itchFamily="34" charset="0"/>
                <a:ea typeface="Yoon 윤고딕 520_TT" pitchFamily="18" charset="-127"/>
              </a:rPr>
              <a:t>사이트 설계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Demi ITC" pitchFamily="34" charset="0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77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87e28ce340_0_134"/>
          <p:cNvSpPr/>
          <p:nvPr/>
        </p:nvSpPr>
        <p:spPr>
          <a:xfrm>
            <a:off x="717383" y="223686"/>
            <a:ext cx="53787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상품등록</a:t>
            </a:r>
            <a:endParaRPr sz="2400" b="1" i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7" name="Google Shape;547;g87e28ce340_0_134"/>
          <p:cNvSpPr/>
          <p:nvPr/>
        </p:nvSpPr>
        <p:spPr>
          <a:xfrm>
            <a:off x="0" y="-1"/>
            <a:ext cx="12192000" cy="964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g87e28ce340_0_134"/>
          <p:cNvSpPr/>
          <p:nvPr/>
        </p:nvSpPr>
        <p:spPr>
          <a:xfrm>
            <a:off x="0" y="906087"/>
            <a:ext cx="12192000" cy="59520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nppt_15910030566262400">
            <a:extLst>
              <a:ext uri="{FF2B5EF4-FFF2-40B4-BE49-F238E27FC236}">
                <a16:creationId xmlns:a16="http://schemas.microsoft.com/office/drawing/2014/main" id="{A8B4FE8F-DEDA-4F93-A409-AA5983B71606}"/>
              </a:ext>
            </a:extLst>
          </p:cNvPr>
          <p:cNvSpPr/>
          <p:nvPr/>
        </p:nvSpPr>
        <p:spPr>
          <a:xfrm>
            <a:off x="473451" y="333139"/>
            <a:ext cx="11116235" cy="6256320"/>
          </a:xfrm>
          <a:prstGeom prst="rect">
            <a:avLst/>
          </a:prstGeom>
          <a:gradFill rotWithShape="1">
            <a:gsLst>
              <a:gs pos="91000">
                <a:schemeClr val="bg1"/>
              </a:gs>
              <a:gs pos="9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63500" cap="flat">
            <a:solidFill>
              <a:schemeClr val="bg1"/>
            </a:solidFill>
            <a:prstDash val="solid"/>
            <a:miter lim="800000"/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1E5F0C0-67E5-46CC-9199-6CC754AEB904}"/>
              </a:ext>
            </a:extLst>
          </p:cNvPr>
          <p:cNvSpPr/>
          <p:nvPr/>
        </p:nvSpPr>
        <p:spPr>
          <a:xfrm>
            <a:off x="742322" y="223686"/>
            <a:ext cx="5378617" cy="600164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사이트 주요 기능 설계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C48F40D1-4888-4F0C-B862-500EC7D6E4E8}"/>
              </a:ext>
            </a:extLst>
          </p:cNvPr>
          <p:cNvSpPr>
            <a:spLocks/>
          </p:cNvSpPr>
          <p:nvPr/>
        </p:nvSpPr>
        <p:spPr bwMode="auto">
          <a:xfrm>
            <a:off x="5346867" y="2311131"/>
            <a:ext cx="1498265" cy="325298"/>
          </a:xfrm>
          <a:prstGeom prst="rect">
            <a:avLst/>
          </a:prstGeom>
          <a:solidFill>
            <a:schemeClr val="bg1"/>
          </a:solidFill>
          <a:ln w="28575">
            <a:solidFill>
              <a:srgbClr val="FF9999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야구 홈페이지</a:t>
            </a:r>
            <a:endParaRPr lang="ko-KR" altLang="en-US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EC179FB5-134B-4831-B3FE-38135BB3CDE6}"/>
              </a:ext>
            </a:extLst>
          </p:cNvPr>
          <p:cNvSpPr>
            <a:spLocks/>
          </p:cNvSpPr>
          <p:nvPr/>
        </p:nvSpPr>
        <p:spPr bwMode="auto">
          <a:xfrm>
            <a:off x="6344168" y="3379868"/>
            <a:ext cx="1498265" cy="325298"/>
          </a:xfrm>
          <a:prstGeom prst="rect">
            <a:avLst/>
          </a:prstGeom>
          <a:solidFill>
            <a:schemeClr val="bg1"/>
          </a:solidFill>
          <a:ln w="28575">
            <a:solidFill>
              <a:srgbClr val="FF9999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6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티켓구매</a:t>
            </a:r>
            <a:endParaRPr lang="ko-KR" altLang="en-US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707C630C-C2F5-4C0E-921C-2CC5F064D9EB}"/>
              </a:ext>
            </a:extLst>
          </p:cNvPr>
          <p:cNvSpPr>
            <a:spLocks/>
          </p:cNvSpPr>
          <p:nvPr/>
        </p:nvSpPr>
        <p:spPr bwMode="auto">
          <a:xfrm>
            <a:off x="4243589" y="3379868"/>
            <a:ext cx="1498265" cy="325298"/>
          </a:xfrm>
          <a:prstGeom prst="rect">
            <a:avLst/>
          </a:prstGeom>
          <a:solidFill>
            <a:schemeClr val="bg1"/>
          </a:solidFill>
          <a:ln w="28575">
            <a:solidFill>
              <a:srgbClr val="FF9999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게임박스</a:t>
            </a:r>
            <a:endParaRPr lang="ko-KR" altLang="en-US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E073DCDB-A3ED-4BCA-906B-3748651BA4EB}"/>
              </a:ext>
            </a:extLst>
          </p:cNvPr>
          <p:cNvSpPr>
            <a:spLocks/>
          </p:cNvSpPr>
          <p:nvPr/>
        </p:nvSpPr>
        <p:spPr bwMode="auto">
          <a:xfrm>
            <a:off x="8315884" y="3379868"/>
            <a:ext cx="1498265" cy="325298"/>
          </a:xfrm>
          <a:prstGeom prst="rect">
            <a:avLst/>
          </a:prstGeom>
          <a:solidFill>
            <a:schemeClr val="bg1"/>
          </a:solidFill>
          <a:ln w="28575">
            <a:solidFill>
              <a:srgbClr val="FF9999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회원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가입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6" name="Freeform 6">
            <a:extLst>
              <a:ext uri="{FF2B5EF4-FFF2-40B4-BE49-F238E27FC236}">
                <a16:creationId xmlns:a16="http://schemas.microsoft.com/office/drawing/2014/main" id="{F46FB39B-9939-49F1-BCE0-F5126208E7D5}"/>
              </a:ext>
            </a:extLst>
          </p:cNvPr>
          <p:cNvSpPr>
            <a:spLocks/>
          </p:cNvSpPr>
          <p:nvPr/>
        </p:nvSpPr>
        <p:spPr bwMode="auto">
          <a:xfrm>
            <a:off x="2143010" y="3384407"/>
            <a:ext cx="1498265" cy="325298"/>
          </a:xfrm>
          <a:prstGeom prst="rect">
            <a:avLst/>
          </a:prstGeom>
          <a:solidFill>
            <a:schemeClr val="bg1"/>
          </a:solidFill>
          <a:ln w="28575">
            <a:solidFill>
              <a:srgbClr val="FF9999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6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선수조회</a:t>
            </a:r>
            <a:endParaRPr lang="ko-KR" altLang="en-US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8B2006AC-A9CD-4D8C-AB79-2C9B52CFE9E8}"/>
              </a:ext>
            </a:extLst>
          </p:cNvPr>
          <p:cNvCxnSpPr>
            <a:stCxn id="31" idx="3"/>
            <a:endCxn id="32" idx="0"/>
          </p:cNvCxnSpPr>
          <p:nvPr/>
        </p:nvCxnSpPr>
        <p:spPr>
          <a:xfrm>
            <a:off x="6845132" y="2473780"/>
            <a:ext cx="248169" cy="90608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E647D9D-04AE-4D67-A496-2388C953098E}"/>
              </a:ext>
            </a:extLst>
          </p:cNvPr>
          <p:cNvCxnSpPr>
            <a:stCxn id="31" idx="1"/>
            <a:endCxn id="39" idx="0"/>
          </p:cNvCxnSpPr>
          <p:nvPr/>
        </p:nvCxnSpPr>
        <p:spPr>
          <a:xfrm rot="10800000" flipV="1">
            <a:off x="4992723" y="2473780"/>
            <a:ext cx="354145" cy="90608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724B4814-DBF8-4A63-A192-56F38B7E2922}"/>
              </a:ext>
            </a:extLst>
          </p:cNvPr>
          <p:cNvCxnSpPr/>
          <p:nvPr/>
        </p:nvCxnSpPr>
        <p:spPr>
          <a:xfrm>
            <a:off x="6845132" y="2473775"/>
            <a:ext cx="2219885" cy="90608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F822B5D5-5288-46F7-9E8C-D8E9FA94F819}"/>
              </a:ext>
            </a:extLst>
          </p:cNvPr>
          <p:cNvCxnSpPr>
            <a:stCxn id="31" idx="1"/>
            <a:endCxn id="46" idx="0"/>
          </p:cNvCxnSpPr>
          <p:nvPr/>
        </p:nvCxnSpPr>
        <p:spPr>
          <a:xfrm rot="10800000" flipV="1">
            <a:off x="2892143" y="2473779"/>
            <a:ext cx="2454724" cy="9106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eeform 6">
            <a:extLst>
              <a:ext uri="{FF2B5EF4-FFF2-40B4-BE49-F238E27FC236}">
                <a16:creationId xmlns:a16="http://schemas.microsoft.com/office/drawing/2014/main" id="{359772E1-0C20-4F00-88F9-4F2A1A96044B}"/>
              </a:ext>
            </a:extLst>
          </p:cNvPr>
          <p:cNvSpPr>
            <a:spLocks/>
          </p:cNvSpPr>
          <p:nvPr/>
        </p:nvSpPr>
        <p:spPr bwMode="auto">
          <a:xfrm>
            <a:off x="2037521" y="3980752"/>
            <a:ext cx="1673327" cy="301901"/>
          </a:xfrm>
          <a:prstGeom prst="rect">
            <a:avLst/>
          </a:prstGeom>
          <a:solidFill>
            <a:schemeClr val="bg1"/>
          </a:solidFill>
          <a:ln w="28575">
            <a:solidFill>
              <a:srgbClr val="FF9999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선수등록 </a:t>
            </a: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CRUD</a:t>
            </a:r>
            <a:endParaRPr lang="ko-KR" altLang="en-US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B39B836-08CD-4708-BB59-F0807F452D69}"/>
              </a:ext>
            </a:extLst>
          </p:cNvPr>
          <p:cNvCxnSpPr>
            <a:stCxn id="46" idx="2"/>
            <a:endCxn id="56" idx="0"/>
          </p:cNvCxnSpPr>
          <p:nvPr/>
        </p:nvCxnSpPr>
        <p:spPr>
          <a:xfrm>
            <a:off x="2892143" y="3709705"/>
            <a:ext cx="0" cy="2710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reeform 6">
            <a:extLst>
              <a:ext uri="{FF2B5EF4-FFF2-40B4-BE49-F238E27FC236}">
                <a16:creationId xmlns:a16="http://schemas.microsoft.com/office/drawing/2014/main" id="{CD721444-4EDB-4543-A500-D67C971E1BC4}"/>
              </a:ext>
            </a:extLst>
          </p:cNvPr>
          <p:cNvSpPr>
            <a:spLocks/>
          </p:cNvSpPr>
          <p:nvPr/>
        </p:nvSpPr>
        <p:spPr bwMode="auto">
          <a:xfrm>
            <a:off x="4243588" y="3980752"/>
            <a:ext cx="1498265" cy="325298"/>
          </a:xfrm>
          <a:prstGeom prst="rect">
            <a:avLst/>
          </a:prstGeom>
          <a:solidFill>
            <a:schemeClr val="bg1"/>
          </a:solidFill>
          <a:ln w="28575">
            <a:solidFill>
              <a:srgbClr val="FF9999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경기일정</a:t>
            </a:r>
            <a:endParaRPr lang="ko-KR" altLang="en-US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4" name="Freeform 6">
            <a:extLst>
              <a:ext uri="{FF2B5EF4-FFF2-40B4-BE49-F238E27FC236}">
                <a16:creationId xmlns:a16="http://schemas.microsoft.com/office/drawing/2014/main" id="{BEACD469-7AAB-42FB-BDBF-90B5F80C2A20}"/>
              </a:ext>
            </a:extLst>
          </p:cNvPr>
          <p:cNvSpPr>
            <a:spLocks/>
          </p:cNvSpPr>
          <p:nvPr/>
        </p:nvSpPr>
        <p:spPr bwMode="auto">
          <a:xfrm>
            <a:off x="8315884" y="3980752"/>
            <a:ext cx="1498265" cy="325298"/>
          </a:xfrm>
          <a:prstGeom prst="rect">
            <a:avLst/>
          </a:prstGeom>
          <a:solidFill>
            <a:schemeClr val="bg1"/>
          </a:solidFill>
          <a:ln w="28575">
            <a:solidFill>
              <a:srgbClr val="FF9999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로그인</a:t>
            </a:r>
            <a:endParaRPr lang="ko-KR" altLang="en-US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5" name="Freeform 6">
            <a:extLst>
              <a:ext uri="{FF2B5EF4-FFF2-40B4-BE49-F238E27FC236}">
                <a16:creationId xmlns:a16="http://schemas.microsoft.com/office/drawing/2014/main" id="{9DA0735D-CC37-402D-AA6C-A07A33CF4E78}"/>
              </a:ext>
            </a:extLst>
          </p:cNvPr>
          <p:cNvSpPr>
            <a:spLocks/>
          </p:cNvSpPr>
          <p:nvPr/>
        </p:nvSpPr>
        <p:spPr bwMode="auto">
          <a:xfrm>
            <a:off x="8269356" y="4577096"/>
            <a:ext cx="1644182" cy="309743"/>
          </a:xfrm>
          <a:prstGeom prst="rect">
            <a:avLst/>
          </a:prstGeom>
          <a:solidFill>
            <a:schemeClr val="bg1"/>
          </a:solidFill>
          <a:ln w="28575">
            <a:solidFill>
              <a:srgbClr val="FF9999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600" b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공지사항</a:t>
            </a: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CRUD</a:t>
            </a:r>
            <a:endParaRPr lang="ko-KR" altLang="en-US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38D17D23-7827-4822-835C-072C1CA2C1E9}"/>
              </a:ext>
            </a:extLst>
          </p:cNvPr>
          <p:cNvSpPr>
            <a:spLocks/>
          </p:cNvSpPr>
          <p:nvPr/>
        </p:nvSpPr>
        <p:spPr bwMode="auto">
          <a:xfrm>
            <a:off x="8315883" y="5168531"/>
            <a:ext cx="1498265" cy="325298"/>
          </a:xfrm>
          <a:prstGeom prst="rect">
            <a:avLst/>
          </a:prstGeom>
          <a:solidFill>
            <a:schemeClr val="bg1"/>
          </a:solidFill>
          <a:ln w="28575">
            <a:solidFill>
              <a:srgbClr val="FF9999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NEWS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CRUD</a:t>
            </a:r>
            <a:endParaRPr lang="ko-KR" altLang="en-US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7" name="Freeform 6">
            <a:extLst>
              <a:ext uri="{FF2B5EF4-FFF2-40B4-BE49-F238E27FC236}">
                <a16:creationId xmlns:a16="http://schemas.microsoft.com/office/drawing/2014/main" id="{7FBE56C2-E27B-4BB8-96C6-16763E21747A}"/>
              </a:ext>
            </a:extLst>
          </p:cNvPr>
          <p:cNvSpPr>
            <a:spLocks/>
          </p:cNvSpPr>
          <p:nvPr/>
        </p:nvSpPr>
        <p:spPr bwMode="auto">
          <a:xfrm>
            <a:off x="6344168" y="3980752"/>
            <a:ext cx="1498265" cy="325298"/>
          </a:xfrm>
          <a:prstGeom prst="rect">
            <a:avLst/>
          </a:prstGeom>
          <a:solidFill>
            <a:schemeClr val="bg1"/>
          </a:solidFill>
          <a:ln w="28575">
            <a:solidFill>
              <a:srgbClr val="FF9999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6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티켓안내</a:t>
            </a:r>
            <a:endParaRPr lang="ko-KR" altLang="en-US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517" name="직선 연결선 516">
            <a:extLst>
              <a:ext uri="{FF2B5EF4-FFF2-40B4-BE49-F238E27FC236}">
                <a16:creationId xmlns:a16="http://schemas.microsoft.com/office/drawing/2014/main" id="{50E71EA5-0BAD-4115-9E34-3DAB2AAE75A9}"/>
              </a:ext>
            </a:extLst>
          </p:cNvPr>
          <p:cNvCxnSpPr>
            <a:stCxn id="39" idx="2"/>
            <a:endCxn id="71" idx="0"/>
          </p:cNvCxnSpPr>
          <p:nvPr/>
        </p:nvCxnSpPr>
        <p:spPr>
          <a:xfrm flipH="1">
            <a:off x="4992721" y="3705166"/>
            <a:ext cx="1" cy="275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직선 연결선 520">
            <a:extLst>
              <a:ext uri="{FF2B5EF4-FFF2-40B4-BE49-F238E27FC236}">
                <a16:creationId xmlns:a16="http://schemas.microsoft.com/office/drawing/2014/main" id="{77C56C62-553B-4C76-8C48-D6477A983C93}"/>
              </a:ext>
            </a:extLst>
          </p:cNvPr>
          <p:cNvCxnSpPr>
            <a:stCxn id="32" idx="2"/>
            <a:endCxn id="77" idx="0"/>
          </p:cNvCxnSpPr>
          <p:nvPr/>
        </p:nvCxnSpPr>
        <p:spPr>
          <a:xfrm>
            <a:off x="7093301" y="3705166"/>
            <a:ext cx="0" cy="275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직선 연결선 524">
            <a:extLst>
              <a:ext uri="{FF2B5EF4-FFF2-40B4-BE49-F238E27FC236}">
                <a16:creationId xmlns:a16="http://schemas.microsoft.com/office/drawing/2014/main" id="{5F634281-12D5-4BCB-9730-361C98EAEAAD}"/>
              </a:ext>
            </a:extLst>
          </p:cNvPr>
          <p:cNvCxnSpPr>
            <a:stCxn id="44" idx="2"/>
            <a:endCxn id="74" idx="0"/>
          </p:cNvCxnSpPr>
          <p:nvPr/>
        </p:nvCxnSpPr>
        <p:spPr>
          <a:xfrm>
            <a:off x="9065017" y="3705166"/>
            <a:ext cx="0" cy="275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직선 연결선 526">
            <a:extLst>
              <a:ext uri="{FF2B5EF4-FFF2-40B4-BE49-F238E27FC236}">
                <a16:creationId xmlns:a16="http://schemas.microsoft.com/office/drawing/2014/main" id="{97D5B9DE-8C2F-4E3F-B9C8-D2DFF677FE33}"/>
              </a:ext>
            </a:extLst>
          </p:cNvPr>
          <p:cNvCxnSpPr>
            <a:stCxn id="74" idx="2"/>
            <a:endCxn id="75" idx="0"/>
          </p:cNvCxnSpPr>
          <p:nvPr/>
        </p:nvCxnSpPr>
        <p:spPr>
          <a:xfrm flipH="1">
            <a:off x="9065015" y="4306050"/>
            <a:ext cx="2" cy="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직선 연결선 528">
            <a:extLst>
              <a:ext uri="{FF2B5EF4-FFF2-40B4-BE49-F238E27FC236}">
                <a16:creationId xmlns:a16="http://schemas.microsoft.com/office/drawing/2014/main" id="{DF811702-3005-48C5-B31B-0B816E2CE9BF}"/>
              </a:ext>
            </a:extLst>
          </p:cNvPr>
          <p:cNvCxnSpPr>
            <a:stCxn id="75" idx="2"/>
            <a:endCxn id="76" idx="0"/>
          </p:cNvCxnSpPr>
          <p:nvPr/>
        </p:nvCxnSpPr>
        <p:spPr>
          <a:xfrm>
            <a:off x="9065015" y="4902395"/>
            <a:ext cx="1" cy="266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410" y="1046436"/>
            <a:ext cx="3472270" cy="122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8062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</TotalTime>
  <Words>912</Words>
  <Application>Microsoft Office PowerPoint</Application>
  <PresentationFormat>와이드스크린</PresentationFormat>
  <Paragraphs>255</Paragraphs>
  <Slides>54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54</vt:i4>
      </vt:variant>
    </vt:vector>
  </HeadingPairs>
  <TitlesOfParts>
    <vt:vector size="69" baseType="lpstr">
      <vt:lpstr>Arial</vt:lpstr>
      <vt:lpstr>Eras Demi ITC</vt:lpstr>
      <vt:lpstr>Tmon몬소리 Black</vt:lpstr>
      <vt:lpstr>Segoe UI Semilight</vt:lpstr>
      <vt:lpstr>나눔스퀘어라운드 ExtraBold</vt:lpstr>
      <vt:lpstr>Yoon 윤고딕 520_TT</vt:lpstr>
      <vt:lpstr>맑은 고딕</vt:lpstr>
      <vt:lpstr>HY헤드라인M</vt:lpstr>
      <vt:lpstr>맑은 고딕</vt:lpstr>
      <vt:lpstr>-윤고딕320</vt:lpstr>
      <vt:lpstr>-윤고딕340</vt:lpstr>
      <vt:lpstr>나눔</vt:lpstr>
      <vt:lpstr>1_Office 테마</vt:lpstr>
      <vt:lpstr>1_Office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821029913629</cp:lastModifiedBy>
  <cp:revision>758</cp:revision>
  <dcterms:created xsi:type="dcterms:W3CDTF">2019-02-08T07:37:09Z</dcterms:created>
  <dcterms:modified xsi:type="dcterms:W3CDTF">2021-05-14T09:00:36Z</dcterms:modified>
  <cp:version>0906.0100.01</cp:version>
</cp:coreProperties>
</file>